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9" d="100"/>
          <a:sy n="109" d="100"/>
        </p:scale>
        <p:origin x="6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37C6EEA-582D-4532-9C83-ADF4D3626015}" type="datetimeFigureOut">
              <a:rPr lang="en-GB" smtClean="0"/>
              <a:t>14/11/2019</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3D3411-0F98-4759-8AF5-61A211518F24}" type="slidenum">
              <a:rPr lang="en-GB" smtClean="0"/>
              <a:t>‹#›</a:t>
            </a:fld>
            <a:endParaRPr lang="en-GB"/>
          </a:p>
        </p:txBody>
      </p:sp>
    </p:spTree>
    <p:extLst>
      <p:ext uri="{BB962C8B-B14F-4D97-AF65-F5344CB8AC3E}">
        <p14:creationId xmlns:p14="http://schemas.microsoft.com/office/powerpoint/2010/main" val="558796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C3D3411-0F98-4759-8AF5-61A211518F24}" type="slidenum">
              <a:rPr lang="en-GB" smtClean="0"/>
              <a:t>3</a:t>
            </a:fld>
            <a:endParaRPr lang="en-GB"/>
          </a:p>
        </p:txBody>
      </p:sp>
    </p:spTree>
    <p:extLst>
      <p:ext uri="{BB962C8B-B14F-4D97-AF65-F5344CB8AC3E}">
        <p14:creationId xmlns:p14="http://schemas.microsoft.com/office/powerpoint/2010/main" val="1451947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C3D3411-0F98-4759-8AF5-61A211518F24}" type="slidenum">
              <a:rPr lang="en-GB" smtClean="0"/>
              <a:t>9</a:t>
            </a:fld>
            <a:endParaRPr lang="en-GB"/>
          </a:p>
        </p:txBody>
      </p:sp>
    </p:spTree>
    <p:extLst>
      <p:ext uri="{BB962C8B-B14F-4D97-AF65-F5344CB8AC3E}">
        <p14:creationId xmlns:p14="http://schemas.microsoft.com/office/powerpoint/2010/main" val="3491350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C3D3411-0F98-4759-8AF5-61A211518F24}" type="slidenum">
              <a:rPr lang="en-GB" smtClean="0"/>
              <a:t>10</a:t>
            </a:fld>
            <a:endParaRPr lang="en-GB"/>
          </a:p>
        </p:txBody>
      </p:sp>
    </p:spTree>
    <p:extLst>
      <p:ext uri="{BB962C8B-B14F-4D97-AF65-F5344CB8AC3E}">
        <p14:creationId xmlns:p14="http://schemas.microsoft.com/office/powerpoint/2010/main" val="770898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C3D3411-0F98-4759-8AF5-61A211518F24}" type="slidenum">
              <a:rPr lang="en-GB" smtClean="0"/>
              <a:t>12</a:t>
            </a:fld>
            <a:endParaRPr lang="en-GB"/>
          </a:p>
        </p:txBody>
      </p:sp>
    </p:spTree>
    <p:extLst>
      <p:ext uri="{BB962C8B-B14F-4D97-AF65-F5344CB8AC3E}">
        <p14:creationId xmlns:p14="http://schemas.microsoft.com/office/powerpoint/2010/main" val="1406757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A9D39A-2A5B-4175-A160-D2E948BC8F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E18E8915-ED5E-4387-863C-72061A52B7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1F56009-2F28-491E-A663-764B43C96ADD}"/>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6D8A5DEA-7CD3-4C3D-9C26-1A60344130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929D66D-523B-47C7-A0B7-E3004E20E1E5}"/>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2910100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8CE31-5C70-4567-9AB2-764CEE1C241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6EC51F7-0F6A-4D50-8731-28EBC1A59C2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0852EBA-3ABD-45EF-91F2-FB9934820DDB}"/>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1064B2FC-F80E-46B2-9DF1-5E6FD982597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49A2FD9-D4AF-4132-897E-EE5960166762}"/>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1126796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6D4594-B7BD-4FDB-BA3C-FED954C98B4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E90D73F-1484-4BAD-893F-897C68CCDF2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BFFDBDF-C11C-4392-841E-6F5294D11A3A}"/>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2260F49C-C74B-404E-8125-1A3563360E5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316A629-70C1-4458-B795-63DC09DB33AE}"/>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277093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DEC94-463A-4F2F-BC66-DD5D61E5998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1F7B87-36B0-4D07-942C-3232C8823B3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3320A08-8A8E-4AAB-A658-7B9DE42E8C1D}"/>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ACCE61CA-9276-48DE-87AF-878087EEC11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FEB4531-D1D9-49DC-848F-3002B767399E}"/>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675774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8CB18-5A14-4A47-8A74-102591DE22E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1671E6B-5BF2-42DC-8739-AE9D9943BC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F326BB-D59A-4785-B32A-AB90014B7E0E}"/>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53330C97-346A-4ECF-8DE2-C9058120583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DF8068-89CB-4283-BA36-2329D0C95E05}"/>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34359900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7A7BD-69D4-4BE9-8436-5491D41DDBB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25AB55-BD3E-447E-97E7-18701306BC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7B5F77E-9B5E-4AFA-9EF8-9E08E93FB2F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F1056B10-FC24-41B0-8551-5D469B4157C6}"/>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6" name="Footer Placeholder 5">
            <a:extLst>
              <a:ext uri="{FF2B5EF4-FFF2-40B4-BE49-F238E27FC236}">
                <a16:creationId xmlns:a16="http://schemas.microsoft.com/office/drawing/2014/main" id="{FCD085DB-F7C9-43A6-9971-A7C1794DFE8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7997EDD-A6EE-45AC-9017-A99F3591641E}"/>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3683568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68E6AB-649C-4E34-8CEF-9EC049C7140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1EB4F70-BEB0-4488-9E66-DA01D968F9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FC1C25-E7EA-4E1F-8496-AE8136D52F6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E9EED4F-99DE-422A-A297-ABFC40B8B3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31E5253-18FF-4B7A-AE3E-0113F56FBE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25F9FF7-2BEC-4C38-AA38-C3925AE307B7}"/>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8" name="Footer Placeholder 7">
            <a:extLst>
              <a:ext uri="{FF2B5EF4-FFF2-40B4-BE49-F238E27FC236}">
                <a16:creationId xmlns:a16="http://schemas.microsoft.com/office/drawing/2014/main" id="{E87962F8-3B18-44FF-BE7C-32FE474529C0}"/>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72F566B-39A9-480A-A7D8-ABFAAF2C4F1B}"/>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13142555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BBA4B5-11D8-42A5-B45A-219BDA982B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C5FA920-7508-4367-AE92-3CD56DF7855F}"/>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4" name="Footer Placeholder 3">
            <a:extLst>
              <a:ext uri="{FF2B5EF4-FFF2-40B4-BE49-F238E27FC236}">
                <a16:creationId xmlns:a16="http://schemas.microsoft.com/office/drawing/2014/main" id="{3CEC05B9-F481-45E7-BFB8-DA51A6BDCE3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A785DC2F-6AD6-4E0E-8A9E-E9F5285575D2}"/>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31853955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90A36F8-E27A-4582-B487-1A794EB0AEAD}"/>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3" name="Footer Placeholder 2">
            <a:extLst>
              <a:ext uri="{FF2B5EF4-FFF2-40B4-BE49-F238E27FC236}">
                <a16:creationId xmlns:a16="http://schemas.microsoft.com/office/drawing/2014/main" id="{9A5504AE-993D-49E0-9018-1C024791990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427344E-1EFA-49BC-8D96-8D31925B7C4C}"/>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4034124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642AB1-98DC-4619-97A2-8455B643BF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56C8DE3-DCFE-4DF6-9174-B184B0780F2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FEB725-49B9-4BFA-8942-D57440822D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2C4312-33E8-43A0-B1E1-DBB5887B9FBD}"/>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6" name="Footer Placeholder 5">
            <a:extLst>
              <a:ext uri="{FF2B5EF4-FFF2-40B4-BE49-F238E27FC236}">
                <a16:creationId xmlns:a16="http://schemas.microsoft.com/office/drawing/2014/main" id="{51BE9450-B081-40B2-AFD4-A96B36D5748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FBB7295-5A7C-42DC-8B7D-2385C8518CC8}"/>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4150224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55D6C-E962-4D7F-8B5D-7BCEB5D7E3D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F68F85F8-2A82-4DFE-B06C-50A907FB5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A51DFEA-0AAF-4A15-AC3B-A4664CBD45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37ACC25-7E74-4653-ACCC-71DDC6286013}"/>
              </a:ext>
            </a:extLst>
          </p:cNvPr>
          <p:cNvSpPr>
            <a:spLocks noGrp="1"/>
          </p:cNvSpPr>
          <p:nvPr>
            <p:ph type="dt" sz="half" idx="10"/>
          </p:nvPr>
        </p:nvSpPr>
        <p:spPr/>
        <p:txBody>
          <a:bodyPr/>
          <a:lstStyle/>
          <a:p>
            <a:fld id="{94024C4C-7724-419F-A313-83E0D1188874}" type="datetimeFigureOut">
              <a:rPr lang="en-GB" smtClean="0"/>
              <a:t>14/11/2019</a:t>
            </a:fld>
            <a:endParaRPr lang="en-GB"/>
          </a:p>
        </p:txBody>
      </p:sp>
      <p:sp>
        <p:nvSpPr>
          <p:cNvPr id="6" name="Footer Placeholder 5">
            <a:extLst>
              <a:ext uri="{FF2B5EF4-FFF2-40B4-BE49-F238E27FC236}">
                <a16:creationId xmlns:a16="http://schemas.microsoft.com/office/drawing/2014/main" id="{96B86FFF-53E0-4030-B220-ABFB802F3BF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76682F9-D0CC-444A-946C-5400F1CB5742}"/>
              </a:ext>
            </a:extLst>
          </p:cNvPr>
          <p:cNvSpPr>
            <a:spLocks noGrp="1"/>
          </p:cNvSpPr>
          <p:nvPr>
            <p:ph type="sldNum" sz="quarter" idx="12"/>
          </p:nvPr>
        </p:nvSpPr>
        <p:spPr/>
        <p:txBody>
          <a:bodyPr/>
          <a:lstStyle/>
          <a:p>
            <a:fld id="{9D20B9DB-1A49-49D5-82D5-DD360DC38798}" type="slidenum">
              <a:rPr lang="en-GB" smtClean="0"/>
              <a:t>‹#›</a:t>
            </a:fld>
            <a:endParaRPr lang="en-GB"/>
          </a:p>
        </p:txBody>
      </p:sp>
    </p:spTree>
    <p:extLst>
      <p:ext uri="{BB962C8B-B14F-4D97-AF65-F5344CB8AC3E}">
        <p14:creationId xmlns:p14="http://schemas.microsoft.com/office/powerpoint/2010/main" val="21827871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E92054-5C29-49BE-8B6A-5DA4A7BDF5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30BEF08-E4FC-444B-A2FB-A245770783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4BD2CEB-D790-4BFA-B5CD-58DD22D9D19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024C4C-7724-419F-A313-83E0D1188874}" type="datetimeFigureOut">
              <a:rPr lang="en-GB" smtClean="0"/>
              <a:t>14/11/2019</a:t>
            </a:fld>
            <a:endParaRPr lang="en-GB"/>
          </a:p>
        </p:txBody>
      </p:sp>
      <p:sp>
        <p:nvSpPr>
          <p:cNvPr id="5" name="Footer Placeholder 4">
            <a:extLst>
              <a:ext uri="{FF2B5EF4-FFF2-40B4-BE49-F238E27FC236}">
                <a16:creationId xmlns:a16="http://schemas.microsoft.com/office/drawing/2014/main" id="{4026633F-99FA-4223-8766-F7AF569904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2CCBD4E6-11C5-493E-87F9-718D922E1E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20B9DB-1A49-49D5-82D5-DD360DC38798}" type="slidenum">
              <a:rPr lang="en-GB" smtClean="0"/>
              <a:t>‹#›</a:t>
            </a:fld>
            <a:endParaRPr lang="en-GB"/>
          </a:p>
        </p:txBody>
      </p:sp>
    </p:spTree>
    <p:extLst>
      <p:ext uri="{BB962C8B-B14F-4D97-AF65-F5344CB8AC3E}">
        <p14:creationId xmlns:p14="http://schemas.microsoft.com/office/powerpoint/2010/main" val="3443092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ftp://ftp.3gpp.org/tsg_sa/WG2_Arch/TSGS2_136_Reno/Docs/S2-1911878.zip" TargetMode="External"/><Relationship Id="rId2" Type="http://schemas.openxmlformats.org/officeDocument/2006/relationships/hyperlink" Target="ftp://ftp.3gpp.org/tsg_sa/WG2_Arch/TSGS2_136_Reno/Docs/S2-1911804.zip" TargetMode="External"/><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hyperlink" Target="ftp://ftp.3gpp.org/tsg_sa/WG2_Arch/TSGS2_136_Reno/Docs/S2-1911804.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ftp://ftp.3gpp.org/tsg_sa/WG2_Arch/TSGS2_136_Reno/Docs/S2-1911878.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AF381-C78A-498F-A258-9C50950568DD}"/>
              </a:ext>
            </a:extLst>
          </p:cNvPr>
          <p:cNvSpPr>
            <a:spLocks noGrp="1"/>
          </p:cNvSpPr>
          <p:nvPr>
            <p:ph type="ctrTitle"/>
          </p:nvPr>
        </p:nvSpPr>
        <p:spPr/>
        <p:txBody>
          <a:bodyPr/>
          <a:lstStyle/>
          <a:p>
            <a:r>
              <a:rPr lang="en-GB" dirty="0"/>
              <a:t>RACS: Way forward</a:t>
            </a:r>
          </a:p>
        </p:txBody>
      </p:sp>
      <p:sp>
        <p:nvSpPr>
          <p:cNvPr id="3" name="Subtitle 2">
            <a:extLst>
              <a:ext uri="{FF2B5EF4-FFF2-40B4-BE49-F238E27FC236}">
                <a16:creationId xmlns:a16="http://schemas.microsoft.com/office/drawing/2014/main" id="{13DE6635-9B0D-49B5-A598-5738FEB34784}"/>
              </a:ext>
            </a:extLst>
          </p:cNvPr>
          <p:cNvSpPr>
            <a:spLocks noGrp="1"/>
          </p:cNvSpPr>
          <p:nvPr>
            <p:ph type="subTitle" idx="1"/>
          </p:nvPr>
        </p:nvSpPr>
        <p:spPr/>
        <p:txBody>
          <a:bodyPr/>
          <a:lstStyle/>
          <a:p>
            <a:r>
              <a:rPr lang="en-GB" dirty="0"/>
              <a:t>Nokia, Nokia Shanghai Bell</a:t>
            </a:r>
          </a:p>
        </p:txBody>
      </p:sp>
      <p:sp>
        <p:nvSpPr>
          <p:cNvPr id="4" name="TextBox 3">
            <a:extLst>
              <a:ext uri="{FF2B5EF4-FFF2-40B4-BE49-F238E27FC236}">
                <a16:creationId xmlns:a16="http://schemas.microsoft.com/office/drawing/2014/main" id="{1CBC69A9-88F2-435A-B1F9-4C28D84E5584}"/>
              </a:ext>
            </a:extLst>
          </p:cNvPr>
          <p:cNvSpPr txBox="1"/>
          <p:nvPr/>
        </p:nvSpPr>
        <p:spPr>
          <a:xfrm>
            <a:off x="849745" y="129313"/>
            <a:ext cx="4187365" cy="1754326"/>
          </a:xfrm>
          <a:prstGeom prst="rect">
            <a:avLst/>
          </a:prstGeom>
          <a:noFill/>
        </p:spPr>
        <p:txBody>
          <a:bodyPr wrap="none" rtlCol="0">
            <a:spAutoFit/>
          </a:bodyPr>
          <a:lstStyle/>
          <a:p>
            <a:r>
              <a:rPr lang="en-GB" dirty="0"/>
              <a:t>SA2#136</a:t>
            </a:r>
          </a:p>
          <a:p>
            <a:r>
              <a:rPr lang="en-GB" dirty="0"/>
              <a:t>Reno, Nevada, USA, 18-22 November 2019</a:t>
            </a:r>
          </a:p>
          <a:p>
            <a:r>
              <a:rPr lang="en-GB" dirty="0" err="1"/>
              <a:t>Tdoc</a:t>
            </a:r>
            <a:r>
              <a:rPr lang="en-GB" dirty="0"/>
              <a:t> type: discussion</a:t>
            </a:r>
          </a:p>
          <a:p>
            <a:r>
              <a:rPr lang="en-GB" dirty="0"/>
              <a:t>For: Agreement</a:t>
            </a:r>
          </a:p>
          <a:p>
            <a:r>
              <a:rPr lang="en-GB" dirty="0"/>
              <a:t>Agenda Item: 7.10.3</a:t>
            </a:r>
          </a:p>
          <a:p>
            <a:r>
              <a:rPr lang="en-GB" dirty="0"/>
              <a:t>WI/ Release: RACS/</a:t>
            </a:r>
            <a:r>
              <a:rPr lang="en-GB" dirty="0" err="1"/>
              <a:t>Rel</a:t>
            </a:r>
            <a:r>
              <a:rPr lang="en-GB" dirty="0"/>
              <a:t> -16</a:t>
            </a:r>
          </a:p>
        </p:txBody>
      </p:sp>
      <p:sp>
        <p:nvSpPr>
          <p:cNvPr id="5" name="TextBox 4">
            <a:extLst>
              <a:ext uri="{FF2B5EF4-FFF2-40B4-BE49-F238E27FC236}">
                <a16:creationId xmlns:a16="http://schemas.microsoft.com/office/drawing/2014/main" id="{AFAD6E1C-021B-4940-AC78-36882A91E1FF}"/>
              </a:ext>
            </a:extLst>
          </p:cNvPr>
          <p:cNvSpPr txBox="1"/>
          <p:nvPr/>
        </p:nvSpPr>
        <p:spPr>
          <a:xfrm>
            <a:off x="9976583" y="129313"/>
            <a:ext cx="1955472" cy="369332"/>
          </a:xfrm>
          <a:prstGeom prst="rect">
            <a:avLst/>
          </a:prstGeom>
          <a:noFill/>
        </p:spPr>
        <p:txBody>
          <a:bodyPr wrap="none" rtlCol="0">
            <a:spAutoFit/>
          </a:bodyPr>
          <a:lstStyle/>
          <a:p>
            <a:pPr algn="r"/>
            <a:r>
              <a:rPr lang="en-GB" dirty="0" err="1"/>
              <a:t>Tdoc</a:t>
            </a:r>
            <a:r>
              <a:rPr lang="en-GB" dirty="0"/>
              <a:t> # </a:t>
            </a:r>
            <a:r>
              <a:rPr lang="en-GB" dirty="0">
                <a:solidFill>
                  <a:srgbClr val="0070C0"/>
                </a:solidFill>
              </a:rPr>
              <a:t>S2-1911939</a:t>
            </a:r>
          </a:p>
        </p:txBody>
      </p:sp>
    </p:spTree>
    <p:extLst>
      <p:ext uri="{BB962C8B-B14F-4D97-AF65-F5344CB8AC3E}">
        <p14:creationId xmlns:p14="http://schemas.microsoft.com/office/powerpoint/2010/main" val="3550730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1184880" cy="1325563"/>
          </a:xfrm>
        </p:spPr>
        <p:txBody>
          <a:bodyPr>
            <a:normAutofit fontScale="90000"/>
          </a:bodyPr>
          <a:lstStyle/>
          <a:p>
            <a:r>
              <a:rPr lang="en-GB" dirty="0"/>
              <a:t>Transition mechanism specified trigger: delete per PLMN assigned ID in AMF and mixed mode allowed</a:t>
            </a:r>
          </a:p>
        </p:txBody>
      </p:sp>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2735918442"/>
              </p:ext>
            </p:extLst>
          </p:nvPr>
        </p:nvGraphicFramePr>
        <p:xfrm>
          <a:off x="255856" y="1830233"/>
          <a:ext cx="3321875" cy="3977640"/>
        </p:xfrm>
        <a:graphic>
          <a:graphicData uri="http://schemas.openxmlformats.org/drawingml/2006/table">
            <a:tbl>
              <a:tblPr firstRow="1" bandRow="1">
                <a:tableStyleId>{5C22544A-7EE6-4342-B048-85BDC9FD1C3A}</a:tableStyleId>
              </a:tblPr>
              <a:tblGrid>
                <a:gridCol w="1818455">
                  <a:extLst>
                    <a:ext uri="{9D8B030D-6E8A-4147-A177-3AD203B41FA5}">
                      <a16:colId xmlns:a16="http://schemas.microsoft.com/office/drawing/2014/main" val="578923239"/>
                    </a:ext>
                  </a:extLst>
                </a:gridCol>
                <a:gridCol w="751710">
                  <a:extLst>
                    <a:ext uri="{9D8B030D-6E8A-4147-A177-3AD203B41FA5}">
                      <a16:colId xmlns:a16="http://schemas.microsoft.com/office/drawing/2014/main" val="2224895185"/>
                    </a:ext>
                  </a:extLst>
                </a:gridCol>
                <a:gridCol w="751710">
                  <a:extLst>
                    <a:ext uri="{9D8B030D-6E8A-4147-A177-3AD203B41FA5}">
                      <a16:colId xmlns:a16="http://schemas.microsoft.com/office/drawing/2014/main" val="3690920589"/>
                    </a:ext>
                  </a:extLst>
                </a:gridCol>
              </a:tblGrid>
              <a:tr h="0">
                <a:tc>
                  <a:txBody>
                    <a:bodyPr/>
                    <a:lstStyle/>
                    <a:p>
                      <a:r>
                        <a:rPr lang="en-GB" dirty="0"/>
                        <a:t>PLMN assigned IDs</a:t>
                      </a:r>
                    </a:p>
                  </a:txBody>
                  <a:tcPr/>
                </a:tc>
                <a:tc>
                  <a:txBody>
                    <a:bodyPr/>
                    <a:lstStyle/>
                    <a:p>
                      <a:r>
                        <a:rPr lang="en-GB" dirty="0"/>
                        <a:t>TACs</a:t>
                      </a:r>
                    </a:p>
                  </a:txBody>
                  <a:tcPr/>
                </a:tc>
                <a:tc>
                  <a:txBody>
                    <a:bodyPr/>
                    <a:lstStyle/>
                    <a:p>
                      <a:r>
                        <a:rPr lang="en-GB" dirty="0"/>
                        <a:t>Quar.</a:t>
                      </a:r>
                    </a:p>
                  </a:txBody>
                  <a:tcPr/>
                </a:tc>
                <a:extLst>
                  <a:ext uri="{0D108BD9-81ED-4DB2-BD59-A6C34878D82A}">
                    <a16:rowId xmlns:a16="http://schemas.microsoft.com/office/drawing/2014/main" val="1405765768"/>
                  </a:ext>
                </a:extLst>
              </a:tr>
              <a:tr h="370840">
                <a:tc>
                  <a:txBody>
                    <a:bodyPr/>
                    <a:lstStyle/>
                    <a:p>
                      <a:r>
                        <a:rPr lang="en-GB" dirty="0"/>
                        <a:t>1</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3545683731"/>
                  </a:ext>
                </a:extLst>
              </a:tr>
              <a:tr h="370840">
                <a:tc>
                  <a:txBody>
                    <a:bodyPr/>
                    <a:lstStyle/>
                    <a:p>
                      <a:r>
                        <a:rPr lang="en-GB" dirty="0"/>
                        <a:t>2</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1188594080"/>
                  </a:ext>
                </a:extLst>
              </a:tr>
              <a:tr h="370840">
                <a:tc>
                  <a:txBody>
                    <a:bodyPr/>
                    <a:lstStyle/>
                    <a:p>
                      <a:r>
                        <a:rPr lang="en-GB" dirty="0"/>
                        <a:t>3</a:t>
                      </a:r>
                    </a:p>
                  </a:txBody>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3559449650"/>
                  </a:ext>
                </a:extLst>
              </a:tr>
              <a:tr h="370840">
                <a:tc>
                  <a:txBody>
                    <a:bodyPr/>
                    <a:lstStyle/>
                    <a:p>
                      <a:r>
                        <a:rPr lang="en-GB" dirty="0"/>
                        <a:t>4</a:t>
                      </a:r>
                    </a:p>
                  </a:txBody>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2657165878"/>
                  </a:ext>
                </a:extLst>
              </a:tr>
              <a:tr h="370840">
                <a:tc>
                  <a:txBody>
                    <a:bodyPr/>
                    <a:lstStyle/>
                    <a:p>
                      <a:r>
                        <a:rPr lang="en-GB" dirty="0"/>
                        <a:t>5</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2889877900"/>
                  </a:ext>
                </a:extLst>
              </a:tr>
              <a:tr h="370840">
                <a:tc>
                  <a:txBody>
                    <a:bodyPr/>
                    <a:lstStyle/>
                    <a:p>
                      <a:r>
                        <a:rPr lang="en-GB" dirty="0"/>
                        <a:t>6</a:t>
                      </a:r>
                    </a:p>
                  </a:txBody>
                  <a:tcPr>
                    <a:solidFill>
                      <a:srgbClr val="00B050"/>
                    </a:solidFill>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2187712233"/>
                  </a:ext>
                </a:extLst>
              </a:tr>
              <a:tr h="370840">
                <a:tc>
                  <a:txBody>
                    <a:bodyPr/>
                    <a:lstStyle/>
                    <a:p>
                      <a:r>
                        <a:rPr lang="en-GB" dirty="0"/>
                        <a:t>7</a:t>
                      </a:r>
                    </a:p>
                  </a:txBody>
                  <a:tcPr>
                    <a:solidFill>
                      <a:srgbClr val="00B050"/>
                    </a:solidFill>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3397515070"/>
                  </a:ext>
                </a:extLst>
              </a:tr>
              <a:tr h="370840">
                <a:tc>
                  <a:txBody>
                    <a:bodyPr/>
                    <a:lstStyle/>
                    <a:p>
                      <a:r>
                        <a:rPr lang="en-GB" dirty="0"/>
                        <a:t>8</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4097273912"/>
                  </a:ext>
                </a:extLst>
              </a:tr>
              <a:tr h="370840">
                <a:tc>
                  <a:txBody>
                    <a:bodyPr/>
                    <a:lstStyle/>
                    <a:p>
                      <a:r>
                        <a:rPr lang="en-GB" dirty="0"/>
                        <a:t>9</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4239110106"/>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901924" y="1398335"/>
            <a:ext cx="11641057" cy="646331"/>
          </a:xfrm>
          <a:prstGeom prst="rect">
            <a:avLst/>
          </a:prstGeom>
          <a:noFill/>
        </p:spPr>
        <p:txBody>
          <a:bodyPr wrap="square" rtlCol="0">
            <a:spAutoFit/>
          </a:bodyPr>
          <a:lstStyle/>
          <a:p>
            <a:r>
              <a:rPr lang="en-GB" dirty="0"/>
              <a:t>State kept in the system at regime conditions in AMF and UCMF</a:t>
            </a:r>
          </a:p>
          <a:p>
            <a:endParaRPr lang="en-GB" dirty="0"/>
          </a:p>
        </p:txBody>
      </p:sp>
      <p:graphicFrame>
        <p:nvGraphicFramePr>
          <p:cNvPr id="6" name="Table 5">
            <a:extLst>
              <a:ext uri="{FF2B5EF4-FFF2-40B4-BE49-F238E27FC236}">
                <a16:creationId xmlns:a16="http://schemas.microsoft.com/office/drawing/2014/main" id="{B89E29D9-47B3-49A2-B2B0-7D4663709AC3}"/>
              </a:ext>
            </a:extLst>
          </p:cNvPr>
          <p:cNvGraphicFramePr>
            <a:graphicFrameLocks noGrp="1"/>
          </p:cNvGraphicFramePr>
          <p:nvPr>
            <p:extLst>
              <p:ext uri="{D42A27DB-BD31-4B8C-83A1-F6EECF244321}">
                <p14:modId xmlns:p14="http://schemas.microsoft.com/office/powerpoint/2010/main" val="3063179505"/>
              </p:ext>
            </p:extLst>
          </p:nvPr>
        </p:nvGraphicFramePr>
        <p:xfrm>
          <a:off x="3796096" y="1837349"/>
          <a:ext cx="3158886" cy="3610822"/>
        </p:xfrm>
        <a:graphic>
          <a:graphicData uri="http://schemas.openxmlformats.org/drawingml/2006/table">
            <a:tbl>
              <a:tblPr firstRow="1" bandRow="1">
                <a:tableStyleId>{5C22544A-7EE6-4342-B048-85BDC9FD1C3A}</a:tableStyleId>
              </a:tblPr>
              <a:tblGrid>
                <a:gridCol w="1699540">
                  <a:extLst>
                    <a:ext uri="{9D8B030D-6E8A-4147-A177-3AD203B41FA5}">
                      <a16:colId xmlns:a16="http://schemas.microsoft.com/office/drawing/2014/main" val="578923239"/>
                    </a:ext>
                  </a:extLst>
                </a:gridCol>
                <a:gridCol w="683491">
                  <a:extLst>
                    <a:ext uri="{9D8B030D-6E8A-4147-A177-3AD203B41FA5}">
                      <a16:colId xmlns:a16="http://schemas.microsoft.com/office/drawing/2014/main" val="2224895185"/>
                    </a:ext>
                  </a:extLst>
                </a:gridCol>
                <a:gridCol w="775855">
                  <a:extLst>
                    <a:ext uri="{9D8B030D-6E8A-4147-A177-3AD203B41FA5}">
                      <a16:colId xmlns:a16="http://schemas.microsoft.com/office/drawing/2014/main" val="289475317"/>
                    </a:ext>
                  </a:extLst>
                </a:gridCol>
              </a:tblGrid>
              <a:tr h="0">
                <a:tc>
                  <a:txBody>
                    <a:bodyPr/>
                    <a:lstStyle/>
                    <a:p>
                      <a:r>
                        <a:rPr lang="en-GB" dirty="0"/>
                        <a:t>PLMN assigned IDs</a:t>
                      </a:r>
                    </a:p>
                  </a:txBody>
                  <a:tcPr/>
                </a:tc>
                <a:tc>
                  <a:txBody>
                    <a:bodyPr/>
                    <a:lstStyle/>
                    <a:p>
                      <a:r>
                        <a:rPr lang="en-GB" dirty="0"/>
                        <a:t>TACs</a:t>
                      </a:r>
                    </a:p>
                  </a:txBody>
                  <a:tcPr/>
                </a:tc>
                <a:tc>
                  <a:txBody>
                    <a:bodyPr/>
                    <a:lstStyle/>
                    <a:p>
                      <a:r>
                        <a:rPr lang="en-GB" dirty="0"/>
                        <a:t>Quar.</a:t>
                      </a:r>
                    </a:p>
                  </a:txBody>
                  <a:tcPr/>
                </a:tc>
                <a:extLst>
                  <a:ext uri="{0D108BD9-81ED-4DB2-BD59-A6C34878D82A}">
                    <a16:rowId xmlns:a16="http://schemas.microsoft.com/office/drawing/2014/main" val="1405765768"/>
                  </a:ext>
                </a:extLst>
              </a:tr>
              <a:tr h="370840">
                <a:tc>
                  <a:txBody>
                    <a:bodyPr/>
                    <a:lstStyle/>
                    <a:p>
                      <a:r>
                        <a:rPr lang="en-GB" dirty="0"/>
                        <a:t>10</a:t>
                      </a:r>
                    </a:p>
                  </a:txBody>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681424538"/>
                  </a:ext>
                </a:extLst>
              </a:tr>
              <a:tr h="370840">
                <a:tc>
                  <a:txBody>
                    <a:bodyPr/>
                    <a:lstStyle/>
                    <a:p>
                      <a:r>
                        <a:rPr lang="en-GB" dirty="0"/>
                        <a:t>11</a:t>
                      </a:r>
                    </a:p>
                  </a:txBody>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3545683731"/>
                  </a:ext>
                </a:extLst>
              </a:tr>
              <a:tr h="367011">
                <a:tc>
                  <a:txBody>
                    <a:bodyPr/>
                    <a:lstStyle/>
                    <a:p>
                      <a:r>
                        <a:rPr lang="en-GB" dirty="0"/>
                        <a:t>12</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1188594080"/>
                  </a:ext>
                </a:extLst>
              </a:tr>
              <a:tr h="378691">
                <a:tc>
                  <a:txBody>
                    <a:bodyPr/>
                    <a:lstStyle/>
                    <a:p>
                      <a:r>
                        <a:rPr lang="en-GB" dirty="0"/>
                        <a:t>13</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3559449650"/>
                  </a:ext>
                </a:extLst>
              </a:tr>
              <a:tr h="370840">
                <a:tc>
                  <a:txBody>
                    <a:bodyPr/>
                    <a:lstStyle/>
                    <a:p>
                      <a:r>
                        <a:rPr lang="en-GB" dirty="0"/>
                        <a:t>14</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2187712233"/>
                  </a:ext>
                </a:extLst>
              </a:tr>
              <a:tr h="370840">
                <a:tc>
                  <a:txBody>
                    <a:bodyPr/>
                    <a:lstStyle/>
                    <a:p>
                      <a:r>
                        <a:rPr lang="en-GB" dirty="0"/>
                        <a:t>15</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3397515070"/>
                  </a:ext>
                </a:extLst>
              </a:tr>
              <a:tr h="370840">
                <a:tc>
                  <a:txBody>
                    <a:bodyPr/>
                    <a:lstStyle/>
                    <a:p>
                      <a:r>
                        <a:rPr lang="en-GB" dirty="0"/>
                        <a:t>16</a:t>
                      </a:r>
                    </a:p>
                  </a:txBody>
                  <a:tcPr>
                    <a:solidFill>
                      <a:srgbClr val="00B050"/>
                    </a:solidFill>
                  </a:tcPr>
                </a:tc>
                <a:tc>
                  <a:txBody>
                    <a:bodyPr/>
                    <a:lstStyle/>
                    <a:p>
                      <a:r>
                        <a:rPr lang="en-GB" dirty="0"/>
                        <a:t>x</a:t>
                      </a:r>
                    </a:p>
                  </a:txBody>
                  <a:tcPr/>
                </a:tc>
                <a:tc>
                  <a:txBody>
                    <a:bodyPr/>
                    <a:lstStyle/>
                    <a:p>
                      <a:endParaRPr lang="en-GB" dirty="0"/>
                    </a:p>
                  </a:txBody>
                  <a:tcPr/>
                </a:tc>
                <a:extLst>
                  <a:ext uri="{0D108BD9-81ED-4DB2-BD59-A6C34878D82A}">
                    <a16:rowId xmlns:a16="http://schemas.microsoft.com/office/drawing/2014/main" val="3261580409"/>
                  </a:ext>
                </a:extLst>
              </a:tr>
              <a:tr h="370840">
                <a:tc>
                  <a:txBody>
                    <a:bodyPr/>
                    <a:lstStyle/>
                    <a:p>
                      <a:r>
                        <a:rPr lang="en-GB" dirty="0"/>
                        <a:t>17</a:t>
                      </a:r>
                    </a:p>
                  </a:txBody>
                  <a:tcPr>
                    <a:solidFill>
                      <a:srgbClr val="00B050"/>
                    </a:solidFill>
                  </a:tcPr>
                </a:tc>
                <a:tc>
                  <a:txBody>
                    <a:bodyPr/>
                    <a:lstStyle/>
                    <a:p>
                      <a:r>
                        <a:rPr lang="en-GB" dirty="0"/>
                        <a:t>y</a:t>
                      </a:r>
                    </a:p>
                  </a:txBody>
                  <a:tcPr/>
                </a:tc>
                <a:tc>
                  <a:txBody>
                    <a:bodyPr/>
                    <a:lstStyle/>
                    <a:p>
                      <a:endParaRPr lang="en-GB" dirty="0"/>
                    </a:p>
                  </a:txBody>
                  <a:tcPr/>
                </a:tc>
                <a:extLst>
                  <a:ext uri="{0D108BD9-81ED-4DB2-BD59-A6C34878D82A}">
                    <a16:rowId xmlns:a16="http://schemas.microsoft.com/office/drawing/2014/main" val="437762317"/>
                  </a:ext>
                </a:extLst>
              </a:tr>
            </a:tbl>
          </a:graphicData>
        </a:graphic>
      </p:graphicFrame>
      <p:graphicFrame>
        <p:nvGraphicFramePr>
          <p:cNvPr id="8" name="Table 7">
            <a:extLst>
              <a:ext uri="{FF2B5EF4-FFF2-40B4-BE49-F238E27FC236}">
                <a16:creationId xmlns:a16="http://schemas.microsoft.com/office/drawing/2014/main" id="{839D5F71-2A5B-4828-A566-2DB92A13972D}"/>
              </a:ext>
            </a:extLst>
          </p:cNvPr>
          <p:cNvGraphicFramePr>
            <a:graphicFrameLocks noGrp="1"/>
          </p:cNvGraphicFramePr>
          <p:nvPr>
            <p:extLst>
              <p:ext uri="{D42A27DB-BD31-4B8C-83A1-F6EECF244321}">
                <p14:modId xmlns:p14="http://schemas.microsoft.com/office/powerpoint/2010/main" val="3248115241"/>
              </p:ext>
            </p:extLst>
          </p:nvPr>
        </p:nvGraphicFramePr>
        <p:xfrm>
          <a:off x="7389091" y="1837349"/>
          <a:ext cx="4802909" cy="138176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629506">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bl>
          </a:graphicData>
        </a:graphic>
      </p:graphicFrame>
      <p:sp>
        <p:nvSpPr>
          <p:cNvPr id="3" name="TextBox 2">
            <a:extLst>
              <a:ext uri="{FF2B5EF4-FFF2-40B4-BE49-F238E27FC236}">
                <a16:creationId xmlns:a16="http://schemas.microsoft.com/office/drawing/2014/main" id="{F685B956-BB9A-4D6F-88E2-EDE8F5BA5CE0}"/>
              </a:ext>
            </a:extLst>
          </p:cNvPr>
          <p:cNvSpPr txBox="1"/>
          <p:nvPr/>
        </p:nvSpPr>
        <p:spPr>
          <a:xfrm>
            <a:off x="143383" y="5828997"/>
            <a:ext cx="758541" cy="369332"/>
          </a:xfrm>
          <a:prstGeom prst="rect">
            <a:avLst/>
          </a:prstGeom>
          <a:noFill/>
        </p:spPr>
        <p:txBody>
          <a:bodyPr wrap="none" rtlCol="0">
            <a:spAutoFit/>
          </a:bodyPr>
          <a:lstStyle/>
          <a:p>
            <a:r>
              <a:rPr lang="en-GB" dirty="0"/>
              <a:t>UCMF</a:t>
            </a:r>
          </a:p>
        </p:txBody>
      </p:sp>
      <p:sp>
        <p:nvSpPr>
          <p:cNvPr id="9" name="TextBox 8">
            <a:extLst>
              <a:ext uri="{FF2B5EF4-FFF2-40B4-BE49-F238E27FC236}">
                <a16:creationId xmlns:a16="http://schemas.microsoft.com/office/drawing/2014/main" id="{CC41C8D1-7CFF-4A43-9E20-4BD56842FFBA}"/>
              </a:ext>
            </a:extLst>
          </p:cNvPr>
          <p:cNvSpPr txBox="1"/>
          <p:nvPr/>
        </p:nvSpPr>
        <p:spPr>
          <a:xfrm>
            <a:off x="3685309" y="5459665"/>
            <a:ext cx="758541" cy="369332"/>
          </a:xfrm>
          <a:prstGeom prst="rect">
            <a:avLst/>
          </a:prstGeom>
          <a:noFill/>
        </p:spPr>
        <p:txBody>
          <a:bodyPr wrap="none" rtlCol="0">
            <a:spAutoFit/>
          </a:bodyPr>
          <a:lstStyle/>
          <a:p>
            <a:r>
              <a:rPr lang="en-GB" dirty="0"/>
              <a:t>UCMF</a:t>
            </a:r>
          </a:p>
        </p:txBody>
      </p:sp>
      <p:sp>
        <p:nvSpPr>
          <p:cNvPr id="10" name="TextBox 9">
            <a:extLst>
              <a:ext uri="{FF2B5EF4-FFF2-40B4-BE49-F238E27FC236}">
                <a16:creationId xmlns:a16="http://schemas.microsoft.com/office/drawing/2014/main" id="{0F0D5551-5896-4C01-8248-87770F50C68A}"/>
              </a:ext>
            </a:extLst>
          </p:cNvPr>
          <p:cNvSpPr txBox="1"/>
          <p:nvPr/>
        </p:nvSpPr>
        <p:spPr>
          <a:xfrm>
            <a:off x="7416800" y="3324556"/>
            <a:ext cx="758541" cy="369332"/>
          </a:xfrm>
          <a:prstGeom prst="rect">
            <a:avLst/>
          </a:prstGeom>
          <a:noFill/>
        </p:spPr>
        <p:txBody>
          <a:bodyPr wrap="none" rtlCol="0">
            <a:spAutoFit/>
          </a:bodyPr>
          <a:lstStyle/>
          <a:p>
            <a:r>
              <a:rPr lang="en-GB" dirty="0"/>
              <a:t>UCMF</a:t>
            </a:r>
          </a:p>
        </p:txBody>
      </p:sp>
      <p:graphicFrame>
        <p:nvGraphicFramePr>
          <p:cNvPr id="11" name="Table 10">
            <a:extLst>
              <a:ext uri="{FF2B5EF4-FFF2-40B4-BE49-F238E27FC236}">
                <a16:creationId xmlns:a16="http://schemas.microsoft.com/office/drawing/2014/main" id="{4AF7DFB1-B981-45D1-BDDE-751CACDC5204}"/>
              </a:ext>
            </a:extLst>
          </p:cNvPr>
          <p:cNvGraphicFramePr>
            <a:graphicFrameLocks noGrp="1"/>
          </p:cNvGraphicFramePr>
          <p:nvPr>
            <p:extLst>
              <p:ext uri="{D42A27DB-BD31-4B8C-83A1-F6EECF244321}">
                <p14:modId xmlns:p14="http://schemas.microsoft.com/office/powerpoint/2010/main" val="1218974764"/>
              </p:ext>
            </p:extLst>
          </p:nvPr>
        </p:nvGraphicFramePr>
        <p:xfrm>
          <a:off x="8312777" y="3799335"/>
          <a:ext cx="3735890" cy="2590800"/>
        </p:xfrm>
        <a:graphic>
          <a:graphicData uri="http://schemas.openxmlformats.org/drawingml/2006/table">
            <a:tbl>
              <a:tblPr firstRow="1" bandRow="1">
                <a:tableStyleId>{5C22544A-7EE6-4342-B048-85BDC9FD1C3A}</a:tableStyleId>
              </a:tblPr>
              <a:tblGrid>
                <a:gridCol w="3735890">
                  <a:extLst>
                    <a:ext uri="{9D8B030D-6E8A-4147-A177-3AD203B41FA5}">
                      <a16:colId xmlns:a16="http://schemas.microsoft.com/office/drawing/2014/main" val="578923239"/>
                    </a:ext>
                  </a:extLst>
                </a:gridCol>
              </a:tblGrid>
              <a:tr h="0">
                <a:tc>
                  <a:txBody>
                    <a:bodyPr/>
                    <a:lstStyle/>
                    <a:p>
                      <a:r>
                        <a:rPr lang="en-GB" dirty="0"/>
                        <a:t>PLMN assigned IDs for deletion</a:t>
                      </a:r>
                    </a:p>
                  </a:txBody>
                  <a:tcPr/>
                </a:tc>
                <a:extLst>
                  <a:ext uri="{0D108BD9-81ED-4DB2-BD59-A6C34878D82A}">
                    <a16:rowId xmlns:a16="http://schemas.microsoft.com/office/drawing/2014/main" val="1405765768"/>
                  </a:ext>
                </a:extLst>
              </a:tr>
              <a:tr h="370840">
                <a:tc>
                  <a:txBody>
                    <a:bodyPr/>
                    <a:lstStyle/>
                    <a:p>
                      <a:r>
                        <a:rPr lang="en-GB" dirty="0"/>
                        <a:t>3</a:t>
                      </a:r>
                    </a:p>
                  </a:txBody>
                  <a:tcPr/>
                </a:tc>
                <a:extLst>
                  <a:ext uri="{0D108BD9-81ED-4DB2-BD59-A6C34878D82A}">
                    <a16:rowId xmlns:a16="http://schemas.microsoft.com/office/drawing/2014/main" val="3545683731"/>
                  </a:ext>
                </a:extLst>
              </a:tr>
              <a:tr h="370840">
                <a:tc>
                  <a:txBody>
                    <a:bodyPr/>
                    <a:lstStyle/>
                    <a:p>
                      <a:r>
                        <a:rPr lang="en-GB" dirty="0"/>
                        <a:t>4</a:t>
                      </a:r>
                    </a:p>
                  </a:txBody>
                  <a:tcPr/>
                </a:tc>
                <a:extLst>
                  <a:ext uri="{0D108BD9-81ED-4DB2-BD59-A6C34878D82A}">
                    <a16:rowId xmlns:a16="http://schemas.microsoft.com/office/drawing/2014/main" val="1188594080"/>
                  </a:ext>
                </a:extLst>
              </a:tr>
              <a:tr h="370840">
                <a:tc>
                  <a:txBody>
                    <a:bodyPr/>
                    <a:lstStyle/>
                    <a:p>
                      <a:r>
                        <a:rPr lang="en-GB" dirty="0"/>
                        <a:t>6</a:t>
                      </a:r>
                    </a:p>
                  </a:txBody>
                  <a:tcPr/>
                </a:tc>
                <a:extLst>
                  <a:ext uri="{0D108BD9-81ED-4DB2-BD59-A6C34878D82A}">
                    <a16:rowId xmlns:a16="http://schemas.microsoft.com/office/drawing/2014/main" val="3559449650"/>
                  </a:ext>
                </a:extLst>
              </a:tr>
              <a:tr h="370840">
                <a:tc>
                  <a:txBody>
                    <a:bodyPr/>
                    <a:lstStyle/>
                    <a:p>
                      <a:r>
                        <a:rPr lang="en-GB" dirty="0"/>
                        <a:t>7</a:t>
                      </a:r>
                    </a:p>
                  </a:txBody>
                  <a:tcPr/>
                </a:tc>
                <a:extLst>
                  <a:ext uri="{0D108BD9-81ED-4DB2-BD59-A6C34878D82A}">
                    <a16:rowId xmlns:a16="http://schemas.microsoft.com/office/drawing/2014/main" val="2657165878"/>
                  </a:ext>
                </a:extLst>
              </a:tr>
              <a:tr h="370840">
                <a:tc>
                  <a:txBody>
                    <a:bodyPr/>
                    <a:lstStyle/>
                    <a:p>
                      <a:r>
                        <a:rPr lang="en-GB" dirty="0"/>
                        <a:t>10</a:t>
                      </a:r>
                    </a:p>
                  </a:txBody>
                  <a:tcPr/>
                </a:tc>
                <a:extLst>
                  <a:ext uri="{0D108BD9-81ED-4DB2-BD59-A6C34878D82A}">
                    <a16:rowId xmlns:a16="http://schemas.microsoft.com/office/drawing/2014/main" val="2889877900"/>
                  </a:ext>
                </a:extLst>
              </a:tr>
              <a:tr h="370840">
                <a:tc>
                  <a:txBody>
                    <a:bodyPr/>
                    <a:lstStyle/>
                    <a:p>
                      <a:r>
                        <a:rPr lang="en-GB" dirty="0"/>
                        <a:t>11</a:t>
                      </a:r>
                    </a:p>
                  </a:txBody>
                  <a:tcPr/>
                </a:tc>
                <a:extLst>
                  <a:ext uri="{0D108BD9-81ED-4DB2-BD59-A6C34878D82A}">
                    <a16:rowId xmlns:a16="http://schemas.microsoft.com/office/drawing/2014/main" val="2187712233"/>
                  </a:ext>
                </a:extLst>
              </a:tr>
            </a:tbl>
          </a:graphicData>
        </a:graphic>
      </p:graphicFrame>
      <p:sp>
        <p:nvSpPr>
          <p:cNvPr id="12" name="TextBox 11">
            <a:extLst>
              <a:ext uri="{FF2B5EF4-FFF2-40B4-BE49-F238E27FC236}">
                <a16:creationId xmlns:a16="http://schemas.microsoft.com/office/drawing/2014/main" id="{B647879E-3274-4F0B-ADE9-47E882DFCFD4}"/>
              </a:ext>
            </a:extLst>
          </p:cNvPr>
          <p:cNvSpPr txBox="1"/>
          <p:nvPr/>
        </p:nvSpPr>
        <p:spPr>
          <a:xfrm>
            <a:off x="8166105" y="6390135"/>
            <a:ext cx="620683" cy="369332"/>
          </a:xfrm>
          <a:prstGeom prst="rect">
            <a:avLst/>
          </a:prstGeom>
          <a:noFill/>
        </p:spPr>
        <p:txBody>
          <a:bodyPr wrap="none" rtlCol="0">
            <a:spAutoFit/>
          </a:bodyPr>
          <a:lstStyle/>
          <a:p>
            <a:r>
              <a:rPr lang="en-GB" dirty="0"/>
              <a:t>AMF</a:t>
            </a:r>
          </a:p>
        </p:txBody>
      </p:sp>
      <p:sp>
        <p:nvSpPr>
          <p:cNvPr id="13" name="TextBox 12">
            <a:extLst>
              <a:ext uri="{FF2B5EF4-FFF2-40B4-BE49-F238E27FC236}">
                <a16:creationId xmlns:a16="http://schemas.microsoft.com/office/drawing/2014/main" id="{058400F0-4706-4954-97F1-59C05EA3C17F}"/>
              </a:ext>
            </a:extLst>
          </p:cNvPr>
          <p:cNvSpPr txBox="1"/>
          <p:nvPr/>
        </p:nvSpPr>
        <p:spPr>
          <a:xfrm>
            <a:off x="255856" y="6205592"/>
            <a:ext cx="7361382"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Problem: the quarantined IDs cannot be reassigned and need to be ported if the UCMF changes (vendor swap) or the assignment algorithm changes</a:t>
            </a:r>
          </a:p>
        </p:txBody>
      </p:sp>
      <p:sp>
        <p:nvSpPr>
          <p:cNvPr id="4" name="TextBox 3">
            <a:extLst>
              <a:ext uri="{FF2B5EF4-FFF2-40B4-BE49-F238E27FC236}">
                <a16:creationId xmlns:a16="http://schemas.microsoft.com/office/drawing/2014/main" id="{DB2E5571-64C7-4A9C-9586-F2DE6A04B192}"/>
              </a:ext>
            </a:extLst>
          </p:cNvPr>
          <p:cNvSpPr txBox="1"/>
          <p:nvPr/>
        </p:nvSpPr>
        <p:spPr>
          <a:xfrm>
            <a:off x="3812600" y="5808789"/>
            <a:ext cx="3804638" cy="369332"/>
          </a:xfrm>
          <a:prstGeom prst="rect">
            <a:avLst/>
          </a:prstGeom>
          <a:solidFill>
            <a:srgbClr val="00B050"/>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Serving LTE+NR no MIMO Radio config</a:t>
            </a:r>
          </a:p>
        </p:txBody>
      </p:sp>
      <p:cxnSp>
        <p:nvCxnSpPr>
          <p:cNvPr id="15" name="Straight Arrow Connector 14">
            <a:extLst>
              <a:ext uri="{FF2B5EF4-FFF2-40B4-BE49-F238E27FC236}">
                <a16:creationId xmlns:a16="http://schemas.microsoft.com/office/drawing/2014/main" id="{394D7225-4B65-49C3-8E24-F8ACEC834886}"/>
              </a:ext>
            </a:extLst>
          </p:cNvPr>
          <p:cNvCxnSpPr/>
          <p:nvPr/>
        </p:nvCxnSpPr>
        <p:spPr>
          <a:xfrm flipH="1" flipV="1">
            <a:off x="4770851" y="5316229"/>
            <a:ext cx="368538" cy="49164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770F592-4F34-4092-BD27-66F423F033D0}"/>
              </a:ext>
            </a:extLst>
          </p:cNvPr>
          <p:cNvCxnSpPr/>
          <p:nvPr/>
        </p:nvCxnSpPr>
        <p:spPr>
          <a:xfrm flipH="1" flipV="1">
            <a:off x="1782618" y="4932218"/>
            <a:ext cx="3356771" cy="86930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407148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CD07C-A57E-43D1-93E6-D6DB1AC52765}"/>
              </a:ext>
            </a:extLst>
          </p:cNvPr>
          <p:cNvSpPr>
            <a:spLocks noGrp="1"/>
          </p:cNvSpPr>
          <p:nvPr>
            <p:ph type="title"/>
          </p:nvPr>
        </p:nvSpPr>
        <p:spPr/>
        <p:txBody>
          <a:bodyPr/>
          <a:lstStyle/>
          <a:p>
            <a:r>
              <a:rPr lang="en-GB" dirty="0"/>
              <a:t>Conclusions</a:t>
            </a:r>
          </a:p>
        </p:txBody>
      </p:sp>
      <p:sp>
        <p:nvSpPr>
          <p:cNvPr id="3" name="Content Placeholder 2">
            <a:extLst>
              <a:ext uri="{FF2B5EF4-FFF2-40B4-BE49-F238E27FC236}">
                <a16:creationId xmlns:a16="http://schemas.microsoft.com/office/drawing/2014/main" id="{668482F8-635D-4BD9-B313-82FFE59DAF9E}"/>
              </a:ext>
            </a:extLst>
          </p:cNvPr>
          <p:cNvSpPr>
            <a:spLocks noGrp="1"/>
          </p:cNvSpPr>
          <p:nvPr>
            <p:ph idx="1"/>
          </p:nvPr>
        </p:nvSpPr>
        <p:spPr/>
        <p:txBody>
          <a:bodyPr>
            <a:normAutofit fontScale="85000" lnSpcReduction="20000"/>
          </a:bodyPr>
          <a:lstStyle/>
          <a:p>
            <a:r>
              <a:rPr lang="en-GB" dirty="0"/>
              <a:t>Only PLMNs supporting UEs running in PLMN assigned mode or UE manufacturer assigned mode are expected</a:t>
            </a:r>
          </a:p>
          <a:p>
            <a:r>
              <a:rPr lang="en-GB" dirty="0"/>
              <a:t>No PLMN is expected to solely serve UEs using manufacturer assigned mode</a:t>
            </a:r>
          </a:p>
          <a:p>
            <a:r>
              <a:rPr lang="en-GB" dirty="0"/>
              <a:t>Support of UEs running in Mixed mode is not required unless we want to support untested UE configurations in the market (!!!!)</a:t>
            </a:r>
          </a:p>
          <a:p>
            <a:r>
              <a:rPr lang="en-GB" dirty="0"/>
              <a:t>It has been shown that the association of PLMN assigned IDs to TAC values is required. This should be standardised.</a:t>
            </a:r>
          </a:p>
          <a:p>
            <a:r>
              <a:rPr lang="en-GB" dirty="0"/>
              <a:t>It has been shown the support of indication of deletion of </a:t>
            </a:r>
            <a:r>
              <a:rPr lang="en-GB" dirty="0" err="1"/>
              <a:t>specifc</a:t>
            </a:r>
            <a:r>
              <a:rPr lang="en-GB" dirty="0"/>
              <a:t> PLMN assigned IDs to AMFs is too complex </a:t>
            </a:r>
            <a:r>
              <a:rPr lang="en-GB" dirty="0" err="1"/>
              <a:t>statewise</a:t>
            </a:r>
            <a:r>
              <a:rPr lang="en-GB" dirty="0"/>
              <a:t> (more state) and signalling wise (more signalling to delete some IDs) and also </a:t>
            </a:r>
            <a:r>
              <a:rPr lang="en-GB" dirty="0" err="1"/>
              <a:t>madates</a:t>
            </a:r>
            <a:r>
              <a:rPr lang="en-GB" dirty="0"/>
              <a:t> uniqueness of PLMN assigned ID per TAC. It makes changes of UCMF or UCMF PLMN assigned IDs algorithms complicated (porting of quarantined values creates a hurdle to adoption of new algorithms or new UCMF vendors)</a:t>
            </a:r>
          </a:p>
          <a:p>
            <a:endParaRPr lang="en-GB" dirty="0"/>
          </a:p>
        </p:txBody>
      </p:sp>
    </p:spTree>
    <p:extLst>
      <p:ext uri="{BB962C8B-B14F-4D97-AF65-F5344CB8AC3E}">
        <p14:creationId xmlns:p14="http://schemas.microsoft.com/office/powerpoint/2010/main" val="3741602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E62FE6-E0A0-4697-AF10-BB840DA86A88}"/>
              </a:ext>
            </a:extLst>
          </p:cNvPr>
          <p:cNvSpPr>
            <a:spLocks noGrp="1"/>
          </p:cNvSpPr>
          <p:nvPr>
            <p:ph type="title"/>
          </p:nvPr>
        </p:nvSpPr>
        <p:spPr/>
        <p:txBody>
          <a:bodyPr/>
          <a:lstStyle/>
          <a:p>
            <a:r>
              <a:rPr lang="en-GB" dirty="0"/>
              <a:t>proposals</a:t>
            </a:r>
          </a:p>
        </p:txBody>
      </p:sp>
      <p:sp>
        <p:nvSpPr>
          <p:cNvPr id="4" name="TextBox 3">
            <a:extLst>
              <a:ext uri="{FF2B5EF4-FFF2-40B4-BE49-F238E27FC236}">
                <a16:creationId xmlns:a16="http://schemas.microsoft.com/office/drawing/2014/main" id="{9C535662-2A3A-4526-8D15-5170FEF81B0E}"/>
              </a:ext>
            </a:extLst>
          </p:cNvPr>
          <p:cNvSpPr txBox="1"/>
          <p:nvPr/>
        </p:nvSpPr>
        <p:spPr>
          <a:xfrm>
            <a:off x="620113" y="1506022"/>
            <a:ext cx="10733687"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Agreement Proposal 1: It is not expected there will exist PLMN deployments supporting Manufacturer Assigned IDs only</a:t>
            </a:r>
          </a:p>
        </p:txBody>
      </p:sp>
      <p:sp>
        <p:nvSpPr>
          <p:cNvPr id="5" name="TextBox 4">
            <a:extLst>
              <a:ext uri="{FF2B5EF4-FFF2-40B4-BE49-F238E27FC236}">
                <a16:creationId xmlns:a16="http://schemas.microsoft.com/office/drawing/2014/main" id="{114730B2-4261-4F77-9030-8C4547ABB495}"/>
              </a:ext>
            </a:extLst>
          </p:cNvPr>
          <p:cNvSpPr txBox="1"/>
          <p:nvPr/>
        </p:nvSpPr>
        <p:spPr>
          <a:xfrm>
            <a:off x="620113" y="2308365"/>
            <a:ext cx="10733687" cy="369332"/>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Agreement Proposal 2: A standardised trigger for transitions is required</a:t>
            </a:r>
          </a:p>
        </p:txBody>
      </p:sp>
      <p:sp>
        <p:nvSpPr>
          <p:cNvPr id="6" name="TextBox 5">
            <a:extLst>
              <a:ext uri="{FF2B5EF4-FFF2-40B4-BE49-F238E27FC236}">
                <a16:creationId xmlns:a16="http://schemas.microsoft.com/office/drawing/2014/main" id="{A1DDA1D9-7F0D-415B-A7C5-BD52CF7B0BBE}"/>
              </a:ext>
            </a:extLst>
          </p:cNvPr>
          <p:cNvSpPr txBox="1"/>
          <p:nvPr/>
        </p:nvSpPr>
        <p:spPr>
          <a:xfrm>
            <a:off x="620113" y="2923918"/>
            <a:ext cx="10733686"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Agreement Proposal 3: A UE Supporting Manufacturer assigned IDs is expected to have one and correct (i.e. not invalid) for each of its radio configurations, else it is faulty and the UE type can use PLMN assigned IDs</a:t>
            </a:r>
          </a:p>
        </p:txBody>
      </p:sp>
      <p:sp>
        <p:nvSpPr>
          <p:cNvPr id="7" name="TextBox 6">
            <a:extLst>
              <a:ext uri="{FF2B5EF4-FFF2-40B4-BE49-F238E27FC236}">
                <a16:creationId xmlns:a16="http://schemas.microsoft.com/office/drawing/2014/main" id="{6D11AE99-8468-435D-9A7E-591D14142BD5}"/>
              </a:ext>
            </a:extLst>
          </p:cNvPr>
          <p:cNvSpPr txBox="1"/>
          <p:nvPr/>
        </p:nvSpPr>
        <p:spPr>
          <a:xfrm>
            <a:off x="620113" y="3841750"/>
            <a:ext cx="11224427" cy="147732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Alternative Agreement Proposal  to 2 and 3: Remove the options to use Manufacturer assigned IDs if it is expected to be difficult to assign an ID for each Radio Configuration (assumption: each radio configuration is tested and for each  radio configuration test case a Manufacturer assigned ID can be added – so tested devices should naturally be able to have a valid Manufacturer Assigned ID for each radio configuration – 3GPP should not encourage untested configurations to come to market)</a:t>
            </a:r>
          </a:p>
        </p:txBody>
      </p:sp>
      <p:sp>
        <p:nvSpPr>
          <p:cNvPr id="8" name="TextBox 7">
            <a:extLst>
              <a:ext uri="{FF2B5EF4-FFF2-40B4-BE49-F238E27FC236}">
                <a16:creationId xmlns:a16="http://schemas.microsoft.com/office/drawing/2014/main" id="{5DF3BF4A-857B-4C10-9E6C-71A0EF9C848C}"/>
              </a:ext>
            </a:extLst>
          </p:cNvPr>
          <p:cNvSpPr txBox="1"/>
          <p:nvPr/>
        </p:nvSpPr>
        <p:spPr>
          <a:xfrm>
            <a:off x="620113" y="5590579"/>
            <a:ext cx="10885609"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dirty="0"/>
              <a:t>Agreement Proposal 4: Standardise that the PLMN assigned IDs are associated in UCMF to a TAC value and that the</a:t>
            </a:r>
          </a:p>
          <a:p>
            <a:r>
              <a:rPr lang="en-GB" dirty="0"/>
              <a:t>Manufacturer assigned IDs transition granularity is per TAC</a:t>
            </a:r>
          </a:p>
        </p:txBody>
      </p:sp>
    </p:spTree>
    <p:extLst>
      <p:ext uri="{BB962C8B-B14F-4D97-AF65-F5344CB8AC3E}">
        <p14:creationId xmlns:p14="http://schemas.microsoft.com/office/powerpoint/2010/main" val="3631670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0515600" cy="1325563"/>
          </a:xfrm>
        </p:spPr>
        <p:txBody>
          <a:bodyPr/>
          <a:lstStyle/>
          <a:p>
            <a:r>
              <a:rPr lang="en-GB" dirty="0"/>
              <a:t>PLMNs Modes of operation</a:t>
            </a:r>
          </a:p>
        </p:txBody>
      </p:sp>
      <p:sp>
        <p:nvSpPr>
          <p:cNvPr id="3" name="Content Placeholder 2">
            <a:extLst>
              <a:ext uri="{FF2B5EF4-FFF2-40B4-BE49-F238E27FC236}">
                <a16:creationId xmlns:a16="http://schemas.microsoft.com/office/drawing/2014/main" id="{137D2B51-BB2E-4218-9E36-C609C370C922}"/>
              </a:ext>
            </a:extLst>
          </p:cNvPr>
          <p:cNvSpPr>
            <a:spLocks noGrp="1"/>
          </p:cNvSpPr>
          <p:nvPr>
            <p:ph idx="1"/>
          </p:nvPr>
        </p:nvSpPr>
        <p:spPr>
          <a:xfrm>
            <a:off x="579582" y="1816388"/>
            <a:ext cx="5248563" cy="4351338"/>
          </a:xfrm>
        </p:spPr>
        <p:txBody>
          <a:bodyPr>
            <a:normAutofit/>
          </a:bodyPr>
          <a:lstStyle/>
          <a:p>
            <a:r>
              <a:rPr lang="en-GB" sz="2000" dirty="0"/>
              <a:t>Both </a:t>
            </a:r>
            <a:r>
              <a:rPr lang="en-GB" sz="2000" dirty="0" err="1"/>
              <a:t>Tdocs</a:t>
            </a:r>
            <a:r>
              <a:rPr lang="en-GB" sz="2000" dirty="0"/>
              <a:t>:</a:t>
            </a:r>
            <a:br>
              <a:rPr lang="en-GB" sz="2000" dirty="0"/>
            </a:br>
            <a:br>
              <a:rPr lang="en-GB" sz="2000" dirty="0"/>
            </a:br>
            <a:br>
              <a:rPr lang="en-GB" sz="2000" dirty="0"/>
            </a:br>
            <a:r>
              <a:rPr lang="en-GB" sz="2000" dirty="0"/>
              <a:t>Imply a PLMN may operate using Manufactured Assigned ID only</a:t>
            </a:r>
          </a:p>
          <a:p>
            <a:r>
              <a:rPr lang="en-GB" sz="2000" dirty="0"/>
              <a:t>This is not expected as  this will not allow the operator to benefit from RACS for all UEs that do not support Manufacturer Assigned Mode of operation</a:t>
            </a:r>
          </a:p>
          <a:p>
            <a:r>
              <a:rPr lang="en-GB" sz="2000" dirty="0"/>
              <a:t>There is no certainty any single UE vendor will indeed support Manufacturer Assigned Mode of operation</a:t>
            </a:r>
          </a:p>
        </p:txBody>
      </p:sp>
      <p:graphicFrame>
        <p:nvGraphicFramePr>
          <p:cNvPr id="4" name="Table 3">
            <a:extLst>
              <a:ext uri="{FF2B5EF4-FFF2-40B4-BE49-F238E27FC236}">
                <a16:creationId xmlns:a16="http://schemas.microsoft.com/office/drawing/2014/main" id="{80CADB3D-8A0D-44A8-9AF8-8D51FD5C809D}"/>
              </a:ext>
            </a:extLst>
          </p:cNvPr>
          <p:cNvGraphicFramePr>
            <a:graphicFrameLocks noGrp="1"/>
          </p:cNvGraphicFramePr>
          <p:nvPr>
            <p:extLst>
              <p:ext uri="{D42A27DB-BD31-4B8C-83A1-F6EECF244321}">
                <p14:modId xmlns:p14="http://schemas.microsoft.com/office/powerpoint/2010/main" val="1549483188"/>
              </p:ext>
            </p:extLst>
          </p:nvPr>
        </p:nvGraphicFramePr>
        <p:xfrm>
          <a:off x="838200" y="2195989"/>
          <a:ext cx="10077451" cy="156210"/>
        </p:xfrm>
        <a:graphic>
          <a:graphicData uri="http://schemas.openxmlformats.org/drawingml/2006/table">
            <a:tbl>
              <a:tblPr firstRow="1" firstCol="1" bandRow="1"/>
              <a:tblGrid>
                <a:gridCol w="1445654">
                  <a:extLst>
                    <a:ext uri="{9D8B030D-6E8A-4147-A177-3AD203B41FA5}">
                      <a16:colId xmlns:a16="http://schemas.microsoft.com/office/drawing/2014/main" val="1071852930"/>
                    </a:ext>
                  </a:extLst>
                </a:gridCol>
                <a:gridCol w="1263839">
                  <a:extLst>
                    <a:ext uri="{9D8B030D-6E8A-4147-A177-3AD203B41FA5}">
                      <a16:colId xmlns:a16="http://schemas.microsoft.com/office/drawing/2014/main" val="544356416"/>
                    </a:ext>
                  </a:extLst>
                </a:gridCol>
                <a:gridCol w="1263839">
                  <a:extLst>
                    <a:ext uri="{9D8B030D-6E8A-4147-A177-3AD203B41FA5}">
                      <a16:colId xmlns:a16="http://schemas.microsoft.com/office/drawing/2014/main" val="1893773594"/>
                    </a:ext>
                  </a:extLst>
                </a:gridCol>
                <a:gridCol w="4406806">
                  <a:extLst>
                    <a:ext uri="{9D8B030D-6E8A-4147-A177-3AD203B41FA5}">
                      <a16:colId xmlns:a16="http://schemas.microsoft.com/office/drawing/2014/main" val="2304490966"/>
                    </a:ext>
                  </a:extLst>
                </a:gridCol>
                <a:gridCol w="1697313">
                  <a:extLst>
                    <a:ext uri="{9D8B030D-6E8A-4147-A177-3AD203B41FA5}">
                      <a16:colId xmlns:a16="http://schemas.microsoft.com/office/drawing/2014/main" val="97835525"/>
                    </a:ext>
                  </a:extLst>
                </a:gridCol>
              </a:tblGrid>
              <a:tr h="0">
                <a:tc>
                  <a:txBody>
                    <a:bodyPr/>
                    <a:lstStyle/>
                    <a:p>
                      <a:pPr>
                        <a:spcAft>
                          <a:spcPts val="0"/>
                        </a:spcAft>
                      </a:pPr>
                      <a:r>
                        <a:rPr lang="en-GB" sz="9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S2-1911804</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Decision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RACS ID types usage.</a:t>
                      </a: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Ericsson</a:t>
                      </a: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92899717"/>
                  </a:ext>
                </a:extLst>
              </a:tr>
            </a:tbl>
          </a:graphicData>
        </a:graphic>
      </p:graphicFrame>
      <p:graphicFrame>
        <p:nvGraphicFramePr>
          <p:cNvPr id="5" name="Table 4">
            <a:extLst>
              <a:ext uri="{FF2B5EF4-FFF2-40B4-BE49-F238E27FC236}">
                <a16:creationId xmlns:a16="http://schemas.microsoft.com/office/drawing/2014/main" id="{BA07669F-0133-4ECC-A4D0-B9CE76A79DAB}"/>
              </a:ext>
            </a:extLst>
          </p:cNvPr>
          <p:cNvGraphicFramePr>
            <a:graphicFrameLocks noGrp="1"/>
          </p:cNvGraphicFramePr>
          <p:nvPr>
            <p:extLst>
              <p:ext uri="{D42A27DB-BD31-4B8C-83A1-F6EECF244321}">
                <p14:modId xmlns:p14="http://schemas.microsoft.com/office/powerpoint/2010/main" val="3255108346"/>
              </p:ext>
            </p:extLst>
          </p:nvPr>
        </p:nvGraphicFramePr>
        <p:xfrm>
          <a:off x="835605" y="2380721"/>
          <a:ext cx="10077451" cy="156210"/>
        </p:xfrm>
        <a:graphic>
          <a:graphicData uri="http://schemas.openxmlformats.org/drawingml/2006/table">
            <a:tbl>
              <a:tblPr firstRow="1" firstCol="1" bandRow="1"/>
              <a:tblGrid>
                <a:gridCol w="1445654">
                  <a:extLst>
                    <a:ext uri="{9D8B030D-6E8A-4147-A177-3AD203B41FA5}">
                      <a16:colId xmlns:a16="http://schemas.microsoft.com/office/drawing/2014/main" val="2002688561"/>
                    </a:ext>
                  </a:extLst>
                </a:gridCol>
                <a:gridCol w="1263839">
                  <a:extLst>
                    <a:ext uri="{9D8B030D-6E8A-4147-A177-3AD203B41FA5}">
                      <a16:colId xmlns:a16="http://schemas.microsoft.com/office/drawing/2014/main" val="3880353216"/>
                    </a:ext>
                  </a:extLst>
                </a:gridCol>
                <a:gridCol w="1263839">
                  <a:extLst>
                    <a:ext uri="{9D8B030D-6E8A-4147-A177-3AD203B41FA5}">
                      <a16:colId xmlns:a16="http://schemas.microsoft.com/office/drawing/2014/main" val="241023458"/>
                    </a:ext>
                  </a:extLst>
                </a:gridCol>
                <a:gridCol w="4406806">
                  <a:extLst>
                    <a:ext uri="{9D8B030D-6E8A-4147-A177-3AD203B41FA5}">
                      <a16:colId xmlns:a16="http://schemas.microsoft.com/office/drawing/2014/main" val="1943610399"/>
                    </a:ext>
                  </a:extLst>
                </a:gridCol>
                <a:gridCol w="1697313">
                  <a:extLst>
                    <a:ext uri="{9D8B030D-6E8A-4147-A177-3AD203B41FA5}">
                      <a16:colId xmlns:a16="http://schemas.microsoft.com/office/drawing/2014/main" val="3653559260"/>
                    </a:ext>
                  </a:extLst>
                </a:gridCol>
              </a:tblGrid>
              <a:tr h="0">
                <a:tc>
                  <a:txBody>
                    <a:bodyPr/>
                    <a:lstStyle/>
                    <a:p>
                      <a:pPr>
                        <a:spcAft>
                          <a:spcPts val="0"/>
                        </a:spcAft>
                      </a:pPr>
                      <a:r>
                        <a:rPr lang="en-GB" sz="9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S2-1911878</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Way Forward on issue of PLMN and Vendor provided Radio Capability IDs .</a:t>
                      </a: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T-Mobile USA</a:t>
                      </a: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651705192"/>
                  </a:ext>
                </a:extLst>
              </a:tr>
            </a:tbl>
          </a:graphicData>
        </a:graphic>
      </p:graphicFrame>
      <p:sp>
        <p:nvSpPr>
          <p:cNvPr id="6" name="TextBox 5">
            <a:extLst>
              <a:ext uri="{FF2B5EF4-FFF2-40B4-BE49-F238E27FC236}">
                <a16:creationId xmlns:a16="http://schemas.microsoft.com/office/drawing/2014/main" id="{C08A5A7C-DE9D-4E97-9047-45CF7B679254}"/>
              </a:ext>
            </a:extLst>
          </p:cNvPr>
          <p:cNvSpPr txBox="1"/>
          <p:nvPr/>
        </p:nvSpPr>
        <p:spPr>
          <a:xfrm>
            <a:off x="6225309" y="2664399"/>
            <a:ext cx="1838452" cy="646331"/>
          </a:xfrm>
          <a:prstGeom prst="rect">
            <a:avLst/>
          </a:prstGeom>
          <a:noFill/>
        </p:spPr>
        <p:txBody>
          <a:bodyPr wrap="none" rtlCol="0">
            <a:spAutoFit/>
          </a:bodyPr>
          <a:lstStyle/>
          <a:p>
            <a:r>
              <a:rPr lang="en-GB" dirty="0"/>
              <a:t>From S2-1911804</a:t>
            </a:r>
          </a:p>
          <a:p>
            <a:endParaRPr lang="en-GB" dirty="0"/>
          </a:p>
        </p:txBody>
      </p:sp>
      <p:pic>
        <p:nvPicPr>
          <p:cNvPr id="7" name="Picture 6">
            <a:extLst>
              <a:ext uri="{FF2B5EF4-FFF2-40B4-BE49-F238E27FC236}">
                <a16:creationId xmlns:a16="http://schemas.microsoft.com/office/drawing/2014/main" id="{0335239B-5091-40BA-B01D-0C8234E3A435}"/>
              </a:ext>
            </a:extLst>
          </p:cNvPr>
          <p:cNvPicPr>
            <a:picLocks noChangeAspect="1"/>
          </p:cNvPicPr>
          <p:nvPr/>
        </p:nvPicPr>
        <p:blipFill>
          <a:blip r:embed="rId4"/>
          <a:stretch>
            <a:fillRect/>
          </a:stretch>
        </p:blipFill>
        <p:spPr>
          <a:xfrm>
            <a:off x="6356337" y="2987565"/>
            <a:ext cx="4997463" cy="2008983"/>
          </a:xfrm>
          <a:prstGeom prst="rect">
            <a:avLst/>
          </a:prstGeom>
        </p:spPr>
      </p:pic>
      <p:sp>
        <p:nvSpPr>
          <p:cNvPr id="8" name="TextBox 7">
            <a:extLst>
              <a:ext uri="{FF2B5EF4-FFF2-40B4-BE49-F238E27FC236}">
                <a16:creationId xmlns:a16="http://schemas.microsoft.com/office/drawing/2014/main" id="{1276B20F-0B8B-453A-BF3A-6C670904AC96}"/>
              </a:ext>
            </a:extLst>
          </p:cNvPr>
          <p:cNvSpPr txBox="1"/>
          <p:nvPr/>
        </p:nvSpPr>
        <p:spPr>
          <a:xfrm>
            <a:off x="6266860" y="5319714"/>
            <a:ext cx="4997464" cy="761747"/>
          </a:xfrm>
          <a:prstGeom prst="rect">
            <a:avLst/>
          </a:prstGeom>
          <a:noFill/>
        </p:spPr>
        <p:txBody>
          <a:bodyPr wrap="square" rtlCol="0">
            <a:spAutoFit/>
          </a:bodyPr>
          <a:lstStyle/>
          <a:p>
            <a:pPr hangingPunct="0">
              <a:spcAft>
                <a:spcPts val="900"/>
              </a:spcAft>
            </a:pPr>
            <a:r>
              <a:rPr lang="en-GB" sz="900" b="1" dirty="0">
                <a:solidFill>
                  <a:srgbClr val="000000"/>
                </a:solidFill>
                <a:latin typeface="Times New Roman" panose="02020603050405020304" pitchFamily="18" charset="0"/>
                <a:ea typeface="MS Mincho" panose="02020609040205080304" pitchFamily="49" charset="-128"/>
              </a:rPr>
              <a:t>Observation 3: Operators that don’t want to deal with PLMN supplied ID’s can configure their network to use only Manufacturer supplied IDs</a:t>
            </a:r>
          </a:p>
          <a:p>
            <a:endParaRPr lang="en-GB" dirty="0"/>
          </a:p>
        </p:txBody>
      </p:sp>
      <p:sp>
        <p:nvSpPr>
          <p:cNvPr id="12" name="TextBox 11">
            <a:extLst>
              <a:ext uri="{FF2B5EF4-FFF2-40B4-BE49-F238E27FC236}">
                <a16:creationId xmlns:a16="http://schemas.microsoft.com/office/drawing/2014/main" id="{4B38A9E8-510C-4FF5-B2CA-702A21FF0E9F}"/>
              </a:ext>
            </a:extLst>
          </p:cNvPr>
          <p:cNvSpPr txBox="1"/>
          <p:nvPr/>
        </p:nvSpPr>
        <p:spPr>
          <a:xfrm>
            <a:off x="6266860" y="4971340"/>
            <a:ext cx="1838452" cy="646331"/>
          </a:xfrm>
          <a:prstGeom prst="rect">
            <a:avLst/>
          </a:prstGeom>
          <a:noFill/>
        </p:spPr>
        <p:txBody>
          <a:bodyPr wrap="none" rtlCol="0">
            <a:spAutoFit/>
          </a:bodyPr>
          <a:lstStyle/>
          <a:p>
            <a:r>
              <a:rPr lang="en-GB" dirty="0"/>
              <a:t>From S2-1911878</a:t>
            </a:r>
          </a:p>
          <a:p>
            <a:endParaRPr lang="en-GB" dirty="0"/>
          </a:p>
        </p:txBody>
      </p:sp>
      <p:sp>
        <p:nvSpPr>
          <p:cNvPr id="13" name="TextBox 12">
            <a:extLst>
              <a:ext uri="{FF2B5EF4-FFF2-40B4-BE49-F238E27FC236}">
                <a16:creationId xmlns:a16="http://schemas.microsoft.com/office/drawing/2014/main" id="{BBB24160-79E2-472B-B719-313539E1EEEC}"/>
              </a:ext>
            </a:extLst>
          </p:cNvPr>
          <p:cNvSpPr txBox="1"/>
          <p:nvPr/>
        </p:nvSpPr>
        <p:spPr>
          <a:xfrm>
            <a:off x="546222" y="5966045"/>
            <a:ext cx="11358174" cy="369332"/>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dirty="0"/>
              <a:t>Agreement Proposal 1: It is not expected there will exist PLMN deployments supporting Manufacturer Assigned IDs only</a:t>
            </a:r>
          </a:p>
        </p:txBody>
      </p:sp>
    </p:spTree>
    <p:extLst>
      <p:ext uri="{BB962C8B-B14F-4D97-AF65-F5344CB8AC3E}">
        <p14:creationId xmlns:p14="http://schemas.microsoft.com/office/powerpoint/2010/main" val="3694057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1298382" cy="1325563"/>
          </a:xfrm>
        </p:spPr>
        <p:txBody>
          <a:bodyPr>
            <a:normAutofit/>
          </a:bodyPr>
          <a:lstStyle/>
          <a:p>
            <a:r>
              <a:rPr lang="en-GB" sz="4000" dirty="0"/>
              <a:t>Transition mechanism trigger and Modes of operation</a:t>
            </a:r>
          </a:p>
        </p:txBody>
      </p:sp>
      <p:sp>
        <p:nvSpPr>
          <p:cNvPr id="3" name="Content Placeholder 2">
            <a:extLst>
              <a:ext uri="{FF2B5EF4-FFF2-40B4-BE49-F238E27FC236}">
                <a16:creationId xmlns:a16="http://schemas.microsoft.com/office/drawing/2014/main" id="{137D2B51-BB2E-4218-9E36-C609C370C922}"/>
              </a:ext>
            </a:extLst>
          </p:cNvPr>
          <p:cNvSpPr>
            <a:spLocks noGrp="1"/>
          </p:cNvSpPr>
          <p:nvPr>
            <p:ph idx="1"/>
          </p:nvPr>
        </p:nvSpPr>
        <p:spPr>
          <a:xfrm>
            <a:off x="579582" y="1308391"/>
            <a:ext cx="5248563" cy="4351338"/>
          </a:xfrm>
        </p:spPr>
        <p:txBody>
          <a:bodyPr>
            <a:normAutofit/>
          </a:bodyPr>
          <a:lstStyle/>
          <a:p>
            <a:r>
              <a:rPr lang="en-GB" sz="1200" dirty="0"/>
              <a:t>Both </a:t>
            </a:r>
            <a:r>
              <a:rPr lang="en-GB" sz="1200" dirty="0" err="1"/>
              <a:t>Tdocs</a:t>
            </a:r>
            <a:r>
              <a:rPr lang="en-GB" sz="1200" dirty="0"/>
              <a:t>:</a:t>
            </a:r>
            <a:br>
              <a:rPr lang="en-GB" sz="1200" dirty="0"/>
            </a:br>
            <a:br>
              <a:rPr lang="en-GB" sz="1200" dirty="0"/>
            </a:br>
            <a:br>
              <a:rPr lang="en-GB" sz="1200" dirty="0"/>
            </a:br>
            <a:br>
              <a:rPr lang="en-GB" sz="1200" dirty="0"/>
            </a:br>
            <a:br>
              <a:rPr lang="en-GB" sz="1200" dirty="0"/>
            </a:br>
            <a:r>
              <a:rPr lang="en-GB" sz="1200" dirty="0"/>
              <a:t>Imply a PLMN may operate its own proprietary way to transition: this is not possible (see next slide)</a:t>
            </a:r>
          </a:p>
          <a:p>
            <a:r>
              <a:rPr lang="en-GB" sz="1200" dirty="0"/>
              <a:t>This is not expected as  a </a:t>
            </a:r>
            <a:r>
              <a:rPr lang="en-GB" sz="1200" b="1" dirty="0"/>
              <a:t>method is needed to identify those PLMN assigned IDs that need to be removed (next slides to clarify) and this I should be related to the process of creation and deployment of Manufacturer assigned IDs.  UCMF vendors and UE manufacturers should have certainty on how things work in multivendor scenarios.</a:t>
            </a:r>
          </a:p>
          <a:p>
            <a:r>
              <a:rPr lang="en-GB" sz="1200" dirty="0"/>
              <a:t>It is questionable why a UE vendor would want to only partly use Manufacturer Assigned IDs: each radio configuration should be tested by the UE vendor before shipping and at that time an ID can be assigned to each such radio configuration – </a:t>
            </a:r>
            <a:r>
              <a:rPr lang="en-GB" sz="1200" b="1" dirty="0"/>
              <a:t>we should </a:t>
            </a:r>
            <a:r>
              <a:rPr lang="en-GB" sz="1200" b="1" u="sng" dirty="0"/>
              <a:t>not</a:t>
            </a:r>
            <a:r>
              <a:rPr lang="en-GB" sz="1200" b="1" dirty="0"/>
              <a:t> make sure to enable untested radio configurations in devices in the market</a:t>
            </a:r>
          </a:p>
          <a:p>
            <a:r>
              <a:rPr lang="en-GB" sz="1200" dirty="0"/>
              <a:t>It is questionable  why a PLMN would go through the capital and operations costs of supporting Manufacturer Assigned IDs without a precise outlook on the benefit as the coverage of UE radio configurations may only be partial.</a:t>
            </a:r>
          </a:p>
        </p:txBody>
      </p:sp>
      <p:graphicFrame>
        <p:nvGraphicFramePr>
          <p:cNvPr id="4" name="Table 3">
            <a:extLst>
              <a:ext uri="{FF2B5EF4-FFF2-40B4-BE49-F238E27FC236}">
                <a16:creationId xmlns:a16="http://schemas.microsoft.com/office/drawing/2014/main" id="{80CADB3D-8A0D-44A8-9AF8-8D51FD5C809D}"/>
              </a:ext>
            </a:extLst>
          </p:cNvPr>
          <p:cNvGraphicFramePr>
            <a:graphicFrameLocks noGrp="1"/>
          </p:cNvGraphicFramePr>
          <p:nvPr>
            <p:extLst>
              <p:ext uri="{D42A27DB-BD31-4B8C-83A1-F6EECF244321}">
                <p14:modId xmlns:p14="http://schemas.microsoft.com/office/powerpoint/2010/main" val="2906573109"/>
              </p:ext>
            </p:extLst>
          </p:nvPr>
        </p:nvGraphicFramePr>
        <p:xfrm>
          <a:off x="838200" y="1687992"/>
          <a:ext cx="10077451" cy="156210"/>
        </p:xfrm>
        <a:graphic>
          <a:graphicData uri="http://schemas.openxmlformats.org/drawingml/2006/table">
            <a:tbl>
              <a:tblPr firstRow="1" firstCol="1" bandRow="1"/>
              <a:tblGrid>
                <a:gridCol w="1445654">
                  <a:extLst>
                    <a:ext uri="{9D8B030D-6E8A-4147-A177-3AD203B41FA5}">
                      <a16:colId xmlns:a16="http://schemas.microsoft.com/office/drawing/2014/main" val="1071852930"/>
                    </a:ext>
                  </a:extLst>
                </a:gridCol>
                <a:gridCol w="1263839">
                  <a:extLst>
                    <a:ext uri="{9D8B030D-6E8A-4147-A177-3AD203B41FA5}">
                      <a16:colId xmlns:a16="http://schemas.microsoft.com/office/drawing/2014/main" val="544356416"/>
                    </a:ext>
                  </a:extLst>
                </a:gridCol>
                <a:gridCol w="1263839">
                  <a:extLst>
                    <a:ext uri="{9D8B030D-6E8A-4147-A177-3AD203B41FA5}">
                      <a16:colId xmlns:a16="http://schemas.microsoft.com/office/drawing/2014/main" val="1893773594"/>
                    </a:ext>
                  </a:extLst>
                </a:gridCol>
                <a:gridCol w="4406806">
                  <a:extLst>
                    <a:ext uri="{9D8B030D-6E8A-4147-A177-3AD203B41FA5}">
                      <a16:colId xmlns:a16="http://schemas.microsoft.com/office/drawing/2014/main" val="2304490966"/>
                    </a:ext>
                  </a:extLst>
                </a:gridCol>
                <a:gridCol w="1697313">
                  <a:extLst>
                    <a:ext uri="{9D8B030D-6E8A-4147-A177-3AD203B41FA5}">
                      <a16:colId xmlns:a16="http://schemas.microsoft.com/office/drawing/2014/main" val="97835525"/>
                    </a:ext>
                  </a:extLst>
                </a:gridCol>
              </a:tblGrid>
              <a:tr h="0">
                <a:tc>
                  <a:txBody>
                    <a:bodyPr/>
                    <a:lstStyle/>
                    <a:p>
                      <a:pPr>
                        <a:spcAft>
                          <a:spcPts val="0"/>
                        </a:spcAft>
                      </a:pPr>
                      <a:r>
                        <a:rPr lang="en-GB" sz="9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S2-1911804</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Decision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RACS ID types usage.</a:t>
                      </a: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Ericsson</a:t>
                      </a: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1992899717"/>
                  </a:ext>
                </a:extLst>
              </a:tr>
            </a:tbl>
          </a:graphicData>
        </a:graphic>
      </p:graphicFrame>
      <p:graphicFrame>
        <p:nvGraphicFramePr>
          <p:cNvPr id="5" name="Table 4">
            <a:extLst>
              <a:ext uri="{FF2B5EF4-FFF2-40B4-BE49-F238E27FC236}">
                <a16:creationId xmlns:a16="http://schemas.microsoft.com/office/drawing/2014/main" id="{BA07669F-0133-4ECC-A4D0-B9CE76A79DAB}"/>
              </a:ext>
            </a:extLst>
          </p:cNvPr>
          <p:cNvGraphicFramePr>
            <a:graphicFrameLocks noGrp="1"/>
          </p:cNvGraphicFramePr>
          <p:nvPr>
            <p:extLst>
              <p:ext uri="{D42A27DB-BD31-4B8C-83A1-F6EECF244321}">
                <p14:modId xmlns:p14="http://schemas.microsoft.com/office/powerpoint/2010/main" val="1650830602"/>
              </p:ext>
            </p:extLst>
          </p:nvPr>
        </p:nvGraphicFramePr>
        <p:xfrm>
          <a:off x="835605" y="1872724"/>
          <a:ext cx="10077451" cy="156210"/>
        </p:xfrm>
        <a:graphic>
          <a:graphicData uri="http://schemas.openxmlformats.org/drawingml/2006/table">
            <a:tbl>
              <a:tblPr firstRow="1" firstCol="1" bandRow="1"/>
              <a:tblGrid>
                <a:gridCol w="1445654">
                  <a:extLst>
                    <a:ext uri="{9D8B030D-6E8A-4147-A177-3AD203B41FA5}">
                      <a16:colId xmlns:a16="http://schemas.microsoft.com/office/drawing/2014/main" val="2002688561"/>
                    </a:ext>
                  </a:extLst>
                </a:gridCol>
                <a:gridCol w="1263839">
                  <a:extLst>
                    <a:ext uri="{9D8B030D-6E8A-4147-A177-3AD203B41FA5}">
                      <a16:colId xmlns:a16="http://schemas.microsoft.com/office/drawing/2014/main" val="3880353216"/>
                    </a:ext>
                  </a:extLst>
                </a:gridCol>
                <a:gridCol w="1263839">
                  <a:extLst>
                    <a:ext uri="{9D8B030D-6E8A-4147-A177-3AD203B41FA5}">
                      <a16:colId xmlns:a16="http://schemas.microsoft.com/office/drawing/2014/main" val="241023458"/>
                    </a:ext>
                  </a:extLst>
                </a:gridCol>
                <a:gridCol w="4406806">
                  <a:extLst>
                    <a:ext uri="{9D8B030D-6E8A-4147-A177-3AD203B41FA5}">
                      <a16:colId xmlns:a16="http://schemas.microsoft.com/office/drawing/2014/main" val="1943610399"/>
                    </a:ext>
                  </a:extLst>
                </a:gridCol>
                <a:gridCol w="1697313">
                  <a:extLst>
                    <a:ext uri="{9D8B030D-6E8A-4147-A177-3AD203B41FA5}">
                      <a16:colId xmlns:a16="http://schemas.microsoft.com/office/drawing/2014/main" val="3653559260"/>
                    </a:ext>
                  </a:extLst>
                </a:gridCol>
              </a:tblGrid>
              <a:tr h="0">
                <a:tc>
                  <a:txBody>
                    <a:bodyPr/>
                    <a:lstStyle/>
                    <a:p>
                      <a:pPr>
                        <a:spcAft>
                          <a:spcPts val="0"/>
                        </a:spcAft>
                      </a:pPr>
                      <a:r>
                        <a:rPr lang="en-GB" sz="9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S2-1911878</a:t>
                      </a:r>
                      <a:endParaRPr lang="en-GB" sz="900">
                        <a:effectLst/>
                        <a:latin typeface="Arial" panose="020B0604020202020204" pitchFamily="34" charset="0"/>
                        <a:ea typeface="Times New Roman" panose="02020603050405020304" pitchFamily="18" charset="0"/>
                        <a:cs typeface="Times New Roman" panose="02020603050405020304" pitchFamily="18" charset="0"/>
                      </a:endParaRP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Discussion</a:t>
                      </a:r>
                    </a:p>
                  </a:txBody>
                  <a:tcPr marL="9525" marR="9525" marT="9525" marB="9525">
                    <a:lnL>
                      <a:noFill/>
                    </a:lnL>
                    <a:lnR>
                      <a:noFill/>
                    </a:lnR>
                    <a:lnT>
                      <a:noFill/>
                    </a:lnT>
                    <a:lnB>
                      <a:noFill/>
                    </a:lnB>
                    <a:solidFill>
                      <a:srgbClr val="FFFFFF"/>
                    </a:solidFill>
                  </a:tcPr>
                </a:tc>
                <a:tc>
                  <a:txBody>
                    <a:bodyPr/>
                    <a:lstStyle/>
                    <a:p>
                      <a:pPr>
                        <a:spcAft>
                          <a:spcPts val="0"/>
                        </a:spcAft>
                      </a:pPr>
                      <a:r>
                        <a:rPr lang="en-GB" sz="900">
                          <a:effectLst/>
                          <a:latin typeface="Arial" panose="020B0604020202020204" pitchFamily="34" charset="0"/>
                          <a:ea typeface="Times New Roman" panose="02020603050405020304" pitchFamily="18" charset="0"/>
                          <a:cs typeface="Times New Roman" panose="02020603050405020304" pitchFamily="18" charset="0"/>
                        </a:rPr>
                        <a:t>Way Forward on issue of PLMN and Vendor provided Radio Capability IDs .</a:t>
                      </a:r>
                    </a:p>
                  </a:txBody>
                  <a:tcPr marL="9525" marR="9525" marT="9525" marB="9525">
                    <a:lnL>
                      <a:noFill/>
                    </a:lnL>
                    <a:lnR>
                      <a:noFill/>
                    </a:lnR>
                    <a:lnT>
                      <a:noFill/>
                    </a:lnT>
                    <a:lnB>
                      <a:noFill/>
                    </a:lnB>
                    <a:solidFill>
                      <a:srgbClr val="FFFFFF"/>
                    </a:solidFill>
                  </a:tcPr>
                </a:tc>
                <a:tc>
                  <a:txBody>
                    <a:bodyPr/>
                    <a:lstStyle/>
                    <a:p>
                      <a:pPr>
                        <a:spcAft>
                          <a:spcPts val="0"/>
                        </a:spcAft>
                      </a:pPr>
                      <a:r>
                        <a:rPr lang="en-GB" sz="900" dirty="0">
                          <a:effectLst/>
                          <a:latin typeface="Arial" panose="020B0604020202020204" pitchFamily="34" charset="0"/>
                          <a:ea typeface="Times New Roman" panose="02020603050405020304" pitchFamily="18" charset="0"/>
                          <a:cs typeface="Times New Roman" panose="02020603050405020304" pitchFamily="18" charset="0"/>
                        </a:rPr>
                        <a:t>T-Mobile USA</a:t>
                      </a:r>
                    </a:p>
                  </a:txBody>
                  <a:tcPr marL="9525" marR="9525" marT="9525" marB="9525">
                    <a:lnL>
                      <a:noFill/>
                    </a:lnL>
                    <a:lnR>
                      <a:noFill/>
                    </a:lnR>
                    <a:lnT>
                      <a:noFill/>
                    </a:lnT>
                    <a:lnB>
                      <a:noFill/>
                    </a:lnB>
                    <a:solidFill>
                      <a:srgbClr val="FFFFFF"/>
                    </a:solidFill>
                  </a:tcPr>
                </a:tc>
                <a:extLst>
                  <a:ext uri="{0D108BD9-81ED-4DB2-BD59-A6C34878D82A}">
                    <a16:rowId xmlns:a16="http://schemas.microsoft.com/office/drawing/2014/main" val="651705192"/>
                  </a:ext>
                </a:extLst>
              </a:tr>
            </a:tbl>
          </a:graphicData>
        </a:graphic>
      </p:graphicFrame>
      <p:sp>
        <p:nvSpPr>
          <p:cNvPr id="6" name="TextBox 5">
            <a:extLst>
              <a:ext uri="{FF2B5EF4-FFF2-40B4-BE49-F238E27FC236}">
                <a16:creationId xmlns:a16="http://schemas.microsoft.com/office/drawing/2014/main" id="{C08A5A7C-DE9D-4E97-9047-45CF7B679254}"/>
              </a:ext>
            </a:extLst>
          </p:cNvPr>
          <p:cNvSpPr txBox="1"/>
          <p:nvPr/>
        </p:nvSpPr>
        <p:spPr>
          <a:xfrm>
            <a:off x="6225309" y="2156402"/>
            <a:ext cx="1838452" cy="646331"/>
          </a:xfrm>
          <a:prstGeom prst="rect">
            <a:avLst/>
          </a:prstGeom>
          <a:noFill/>
        </p:spPr>
        <p:txBody>
          <a:bodyPr wrap="none" rtlCol="0">
            <a:spAutoFit/>
          </a:bodyPr>
          <a:lstStyle/>
          <a:p>
            <a:r>
              <a:rPr lang="en-GB" dirty="0"/>
              <a:t>From S2-1911804</a:t>
            </a:r>
          </a:p>
          <a:p>
            <a:endParaRPr lang="en-GB" dirty="0"/>
          </a:p>
        </p:txBody>
      </p:sp>
      <p:sp>
        <p:nvSpPr>
          <p:cNvPr id="8" name="TextBox 7">
            <a:extLst>
              <a:ext uri="{FF2B5EF4-FFF2-40B4-BE49-F238E27FC236}">
                <a16:creationId xmlns:a16="http://schemas.microsoft.com/office/drawing/2014/main" id="{1276B20F-0B8B-453A-BF3A-6C670904AC96}"/>
              </a:ext>
            </a:extLst>
          </p:cNvPr>
          <p:cNvSpPr txBox="1"/>
          <p:nvPr/>
        </p:nvSpPr>
        <p:spPr>
          <a:xfrm>
            <a:off x="6266860" y="4171620"/>
            <a:ext cx="4997464" cy="507831"/>
          </a:xfrm>
          <a:prstGeom prst="rect">
            <a:avLst/>
          </a:prstGeom>
          <a:noFill/>
        </p:spPr>
        <p:txBody>
          <a:bodyPr wrap="square" rtlCol="0">
            <a:spAutoFit/>
          </a:bodyPr>
          <a:lstStyle/>
          <a:p>
            <a:pPr hangingPunct="0">
              <a:spcAft>
                <a:spcPts val="900"/>
              </a:spcAft>
            </a:pPr>
            <a:r>
              <a:rPr lang="en-GB" sz="900" b="1" dirty="0">
                <a:solidFill>
                  <a:srgbClr val="000000"/>
                </a:solidFill>
                <a:latin typeface="Times New Roman" panose="02020603050405020304" pitchFamily="18" charset="0"/>
                <a:ea typeface="MS Mincho" panose="02020609040205080304" pitchFamily="49" charset="-128"/>
              </a:rPr>
              <a:t>For the transition from PLMN ID to manufacturer ID – the network needs to trigger the UE to delete the existing PLMN supplied ID – since SA2 cannot agree on the triggering mechanism it is proposed to </a:t>
            </a:r>
            <a:r>
              <a:rPr lang="en-GB" sz="900" b="1" dirty="0">
                <a:solidFill>
                  <a:srgbClr val="000000"/>
                </a:solidFill>
                <a:highlight>
                  <a:srgbClr val="FFFF00"/>
                </a:highlight>
                <a:latin typeface="Times New Roman" panose="02020603050405020304" pitchFamily="18" charset="0"/>
                <a:ea typeface="MS Mincho" panose="02020609040205080304" pitchFamily="49" charset="-128"/>
              </a:rPr>
              <a:t>leave this implementation specific </a:t>
            </a:r>
            <a:endParaRPr lang="en-GB" dirty="0">
              <a:highlight>
                <a:srgbClr val="FFFF00"/>
              </a:highlight>
            </a:endParaRPr>
          </a:p>
        </p:txBody>
      </p:sp>
      <p:sp>
        <p:nvSpPr>
          <p:cNvPr id="12" name="TextBox 11">
            <a:extLst>
              <a:ext uri="{FF2B5EF4-FFF2-40B4-BE49-F238E27FC236}">
                <a16:creationId xmlns:a16="http://schemas.microsoft.com/office/drawing/2014/main" id="{4B38A9E8-510C-4FF5-B2CA-702A21FF0E9F}"/>
              </a:ext>
            </a:extLst>
          </p:cNvPr>
          <p:cNvSpPr txBox="1"/>
          <p:nvPr/>
        </p:nvSpPr>
        <p:spPr>
          <a:xfrm>
            <a:off x="6266860" y="3823246"/>
            <a:ext cx="1838452" cy="646331"/>
          </a:xfrm>
          <a:prstGeom prst="rect">
            <a:avLst/>
          </a:prstGeom>
          <a:noFill/>
        </p:spPr>
        <p:txBody>
          <a:bodyPr wrap="square" rtlCol="0">
            <a:spAutoFit/>
          </a:bodyPr>
          <a:lstStyle/>
          <a:p>
            <a:r>
              <a:rPr lang="en-GB" dirty="0"/>
              <a:t>From S2-1911878</a:t>
            </a:r>
          </a:p>
          <a:p>
            <a:endParaRPr lang="en-GB" dirty="0"/>
          </a:p>
        </p:txBody>
      </p:sp>
      <p:sp>
        <p:nvSpPr>
          <p:cNvPr id="13" name="TextBox 12">
            <a:extLst>
              <a:ext uri="{FF2B5EF4-FFF2-40B4-BE49-F238E27FC236}">
                <a16:creationId xmlns:a16="http://schemas.microsoft.com/office/drawing/2014/main" id="{BBB24160-79E2-472B-B719-313539E1EEEC}"/>
              </a:ext>
            </a:extLst>
          </p:cNvPr>
          <p:cNvSpPr txBox="1"/>
          <p:nvPr/>
        </p:nvSpPr>
        <p:spPr>
          <a:xfrm>
            <a:off x="570345" y="5465531"/>
            <a:ext cx="4921705" cy="523220"/>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400" dirty="0"/>
              <a:t>Agreement Proposal 2: A standardised trigger for transitions is required</a:t>
            </a:r>
          </a:p>
        </p:txBody>
      </p:sp>
      <p:sp>
        <p:nvSpPr>
          <p:cNvPr id="11" name="TextBox 10">
            <a:extLst>
              <a:ext uri="{FF2B5EF4-FFF2-40B4-BE49-F238E27FC236}">
                <a16:creationId xmlns:a16="http://schemas.microsoft.com/office/drawing/2014/main" id="{4F91568F-427B-46CC-85BC-77A81855F9C8}"/>
              </a:ext>
            </a:extLst>
          </p:cNvPr>
          <p:cNvSpPr txBox="1"/>
          <p:nvPr/>
        </p:nvSpPr>
        <p:spPr>
          <a:xfrm>
            <a:off x="6225309" y="5319548"/>
            <a:ext cx="5578700" cy="738664"/>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400" dirty="0"/>
              <a:t>Agreement Proposal 3: A UE Supporting Manufacturer assigned IDs is expected to have one and correct (i.e. not invalid) for each of its radio configurations, else it is faulty and the UE type can use PLMN assigned IDs</a:t>
            </a:r>
          </a:p>
        </p:txBody>
      </p:sp>
      <p:sp>
        <p:nvSpPr>
          <p:cNvPr id="14" name="TextBox 13">
            <a:extLst>
              <a:ext uri="{FF2B5EF4-FFF2-40B4-BE49-F238E27FC236}">
                <a16:creationId xmlns:a16="http://schemas.microsoft.com/office/drawing/2014/main" id="{267F9CE4-0783-4FD2-A40A-0DEC3F4D9690}"/>
              </a:ext>
            </a:extLst>
          </p:cNvPr>
          <p:cNvSpPr txBox="1"/>
          <p:nvPr/>
        </p:nvSpPr>
        <p:spPr>
          <a:xfrm>
            <a:off x="579581" y="6125624"/>
            <a:ext cx="11224427" cy="677108"/>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sz="1400" dirty="0"/>
              <a:t>Alternative Agreement Proposal  to 2 and 3: </a:t>
            </a:r>
            <a:r>
              <a:rPr lang="en-GB" sz="1200" dirty="0"/>
              <a:t>Remove the options to use Manufacturer assigned IDs if it is expected to be difficult to assign an ID for each Radio Configuration (assumption: each radio configuration is tested and for each  radio configuration test case a Manufacturer assigned ID can be added – so tested devices should naturally be able to have a valid Manufacturer Assigned ID for each radio configuration – 3GPP should not encourage untested configurations to come to market)</a:t>
            </a:r>
            <a:endParaRPr lang="en-GB" sz="1400" dirty="0"/>
          </a:p>
        </p:txBody>
      </p:sp>
      <p:sp>
        <p:nvSpPr>
          <p:cNvPr id="10" name="Rectangle 9">
            <a:extLst>
              <a:ext uri="{FF2B5EF4-FFF2-40B4-BE49-F238E27FC236}">
                <a16:creationId xmlns:a16="http://schemas.microsoft.com/office/drawing/2014/main" id="{79F8957E-ECB4-4901-8B86-20C7AB39FFCC}"/>
              </a:ext>
            </a:extLst>
          </p:cNvPr>
          <p:cNvSpPr/>
          <p:nvPr/>
        </p:nvSpPr>
        <p:spPr>
          <a:xfrm>
            <a:off x="6266860" y="2617374"/>
            <a:ext cx="5248563" cy="1015663"/>
          </a:xfrm>
          <a:prstGeom prst="rect">
            <a:avLst/>
          </a:prstGeom>
        </p:spPr>
        <p:txBody>
          <a:bodyPr wrap="square">
            <a:spAutoFit/>
          </a:bodyPr>
          <a:lstStyle/>
          <a:p>
            <a:pPr hangingPunct="0">
              <a:spcAft>
                <a:spcPts val="900"/>
              </a:spcAft>
            </a:pPr>
            <a:r>
              <a:rPr lang="en-US" sz="1000" spc="10" dirty="0">
                <a:solidFill>
                  <a:srgbClr val="000000"/>
                </a:solidFill>
                <a:latin typeface="Arial" panose="020B0604020202020204" pitchFamily="34" charset="0"/>
                <a:ea typeface="Malgun Gothic" panose="020B0503020000020004" pitchFamily="34" charset="-127"/>
                <a:cs typeface="Times New Roman" panose="02020603050405020304" pitchFamily="18" charset="0"/>
              </a:rPr>
              <a:t>If there is a preference from the operator to “force” UEs supporting a newly provisioned M-RACS ID to start using this M-RACS ID, the network can be implemented to request such UEs to delete all P-RACS IDs. The network identification of applicable UEs can be implementation specific and the granularity of such deletion trigger depends on the parameters of the deletion trigger. A working mechanism to use for P-RACS ID deletion in UEs is proposed in 23.501 CR#1592 (S2-1911307).</a:t>
            </a:r>
            <a:endParaRPr lang="en-GB" sz="1000" dirty="0">
              <a:solidFill>
                <a:srgbClr val="000000"/>
              </a:solidFill>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15840848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0515600" cy="1325563"/>
          </a:xfrm>
        </p:spPr>
        <p:txBody>
          <a:bodyPr/>
          <a:lstStyle/>
          <a:p>
            <a:r>
              <a:rPr lang="en-GB" dirty="0"/>
              <a:t>Transition mechanism trigger comments</a:t>
            </a:r>
          </a:p>
        </p:txBody>
      </p:sp>
      <p:sp>
        <p:nvSpPr>
          <p:cNvPr id="3" name="Content Placeholder 2">
            <a:extLst>
              <a:ext uri="{FF2B5EF4-FFF2-40B4-BE49-F238E27FC236}">
                <a16:creationId xmlns:a16="http://schemas.microsoft.com/office/drawing/2014/main" id="{137D2B51-BB2E-4218-9E36-C609C370C922}"/>
              </a:ext>
            </a:extLst>
          </p:cNvPr>
          <p:cNvSpPr>
            <a:spLocks noGrp="1"/>
          </p:cNvSpPr>
          <p:nvPr>
            <p:ph idx="1"/>
          </p:nvPr>
        </p:nvSpPr>
        <p:spPr>
          <a:xfrm>
            <a:off x="570345" y="1970742"/>
            <a:ext cx="11051310" cy="1566785"/>
          </a:xfrm>
        </p:spPr>
        <p:txBody>
          <a:bodyPr>
            <a:normAutofit fontScale="92500"/>
          </a:bodyPr>
          <a:lstStyle/>
          <a:p>
            <a:r>
              <a:rPr lang="en-GB" sz="1200" dirty="0"/>
              <a:t>The </a:t>
            </a:r>
            <a:r>
              <a:rPr lang="en-GB" sz="1200" dirty="0">
                <a:highlight>
                  <a:srgbClr val="FFFF00"/>
                </a:highlight>
              </a:rPr>
              <a:t>yellow text </a:t>
            </a:r>
            <a:r>
              <a:rPr lang="en-GB" sz="1200" dirty="0"/>
              <a:t>implies that each PLMN can identify which PLMN assigned IDs to transition is PLMN or UCMF vendor specific manner: however not a single working example is provided. It needs to be proven this undefined approach is feasible.</a:t>
            </a:r>
          </a:p>
          <a:p>
            <a:r>
              <a:rPr lang="en-GB" sz="1200" dirty="0"/>
              <a:t>The </a:t>
            </a:r>
            <a:r>
              <a:rPr lang="en-GB" sz="1200" dirty="0">
                <a:highlight>
                  <a:srgbClr val="00FF00"/>
                </a:highlight>
              </a:rPr>
              <a:t>Green text </a:t>
            </a:r>
            <a:r>
              <a:rPr lang="en-GB" sz="1200" dirty="0"/>
              <a:t>says that the granularity of transition is not specified. How can a UE vendor be sure its granularity is supported? How can a UCMF vendor decide which granularity to support? What is the impact on the Algorithm for assignment of PLMN assigned UE radio capability IDs if the PLMN assigned IDs are assigned in a way that is not compatible with an assumed granularity by certain UE vendors? </a:t>
            </a:r>
          </a:p>
          <a:p>
            <a:r>
              <a:rPr lang="en-GB" sz="1200" dirty="0"/>
              <a:t>The </a:t>
            </a:r>
            <a:r>
              <a:rPr lang="en-GB" sz="1200" dirty="0">
                <a:highlight>
                  <a:srgbClr val="FF0000"/>
                </a:highlight>
              </a:rPr>
              <a:t>red text </a:t>
            </a:r>
            <a:r>
              <a:rPr lang="en-GB" sz="1200" dirty="0"/>
              <a:t>says S2-1911307 defines ONLY a deletion algorithm: this is not true as it forces the PLMN assigned IDs to be unique per TAC+SV for this to be able to cope with any granularity of transition. This is against our decision at the last meeting. Also, this method DOES NOT allow sharing of PLMN assigned IDs across different UE models and it has to be unique at the granularity of the transition! This to us cannot be assumed to be a generic assumption for all the PLMN assigned UE Radio Capability IDs assignment algorithms.</a:t>
            </a:r>
          </a:p>
          <a:p>
            <a:endParaRPr lang="en-GB" sz="1200" dirty="0"/>
          </a:p>
        </p:txBody>
      </p:sp>
      <p:sp>
        <p:nvSpPr>
          <p:cNvPr id="6" name="TextBox 5">
            <a:extLst>
              <a:ext uri="{FF2B5EF4-FFF2-40B4-BE49-F238E27FC236}">
                <a16:creationId xmlns:a16="http://schemas.microsoft.com/office/drawing/2014/main" id="{C08A5A7C-DE9D-4E97-9047-45CF7B679254}"/>
              </a:ext>
            </a:extLst>
          </p:cNvPr>
          <p:cNvSpPr txBox="1"/>
          <p:nvPr/>
        </p:nvSpPr>
        <p:spPr>
          <a:xfrm>
            <a:off x="701964" y="1248800"/>
            <a:ext cx="1838452" cy="646331"/>
          </a:xfrm>
          <a:prstGeom prst="rect">
            <a:avLst/>
          </a:prstGeom>
          <a:noFill/>
        </p:spPr>
        <p:txBody>
          <a:bodyPr wrap="none" rtlCol="0">
            <a:spAutoFit/>
          </a:bodyPr>
          <a:lstStyle/>
          <a:p>
            <a:r>
              <a:rPr lang="en-GB" dirty="0"/>
              <a:t>From S2-1911804</a:t>
            </a:r>
          </a:p>
          <a:p>
            <a:endParaRPr lang="en-GB" dirty="0"/>
          </a:p>
        </p:txBody>
      </p:sp>
      <p:sp>
        <p:nvSpPr>
          <p:cNvPr id="10" name="Rectangle 9">
            <a:extLst>
              <a:ext uri="{FF2B5EF4-FFF2-40B4-BE49-F238E27FC236}">
                <a16:creationId xmlns:a16="http://schemas.microsoft.com/office/drawing/2014/main" id="{79F8957E-ECB4-4901-8B86-20C7AB39FFCC}"/>
              </a:ext>
            </a:extLst>
          </p:cNvPr>
          <p:cNvSpPr/>
          <p:nvPr/>
        </p:nvSpPr>
        <p:spPr>
          <a:xfrm>
            <a:off x="2672035" y="1262856"/>
            <a:ext cx="8697929" cy="400110"/>
          </a:xfrm>
          <a:prstGeom prst="rect">
            <a:avLst/>
          </a:prstGeom>
        </p:spPr>
        <p:txBody>
          <a:bodyPr wrap="square">
            <a:spAutoFit/>
          </a:bodyPr>
          <a:lstStyle/>
          <a:p>
            <a:pPr hangingPunct="0">
              <a:spcAft>
                <a:spcPts val="900"/>
              </a:spcAft>
            </a:pPr>
            <a:r>
              <a:rPr lang="en-US" sz="1000" spc="10" dirty="0">
                <a:solidFill>
                  <a:srgbClr val="000000"/>
                </a:solidFill>
                <a:latin typeface="Arial" panose="020B0604020202020204" pitchFamily="34" charset="0"/>
                <a:ea typeface="Malgun Gothic" panose="020B0503020000020004" pitchFamily="34" charset="-127"/>
                <a:cs typeface="Times New Roman" panose="02020603050405020304" pitchFamily="18" charset="0"/>
              </a:rPr>
              <a:t>The network </a:t>
            </a:r>
            <a:r>
              <a:rPr lang="en-US" sz="1000" spc="10" dirty="0">
                <a:solidFill>
                  <a:srgbClr val="000000"/>
                </a:solidFill>
                <a:highlight>
                  <a:srgbClr val="FFFF00"/>
                </a:highlight>
                <a:latin typeface="Arial" panose="020B0604020202020204" pitchFamily="34" charset="0"/>
                <a:ea typeface="Malgun Gothic" panose="020B0503020000020004" pitchFamily="34" charset="-127"/>
                <a:cs typeface="Times New Roman" panose="02020603050405020304" pitchFamily="18" charset="0"/>
              </a:rPr>
              <a:t>identification of applicable UEs can be implementation specific </a:t>
            </a:r>
            <a:r>
              <a:rPr lang="en-US" sz="1000" spc="10" dirty="0">
                <a:solidFill>
                  <a:srgbClr val="000000"/>
                </a:solidFill>
                <a:latin typeface="Arial" panose="020B0604020202020204" pitchFamily="34" charset="0"/>
                <a:ea typeface="Malgun Gothic" panose="020B0503020000020004" pitchFamily="34" charset="-127"/>
                <a:cs typeface="Times New Roman" panose="02020603050405020304" pitchFamily="18" charset="0"/>
              </a:rPr>
              <a:t>and </a:t>
            </a:r>
            <a:r>
              <a:rPr lang="en-US" sz="1000" spc="10" dirty="0">
                <a:solidFill>
                  <a:srgbClr val="000000"/>
                </a:solidFill>
                <a:highlight>
                  <a:srgbClr val="00FF00"/>
                </a:highlight>
                <a:latin typeface="Arial" panose="020B0604020202020204" pitchFamily="34" charset="0"/>
                <a:ea typeface="Malgun Gothic" panose="020B0503020000020004" pitchFamily="34" charset="-127"/>
                <a:cs typeface="Times New Roman" panose="02020603050405020304" pitchFamily="18" charset="0"/>
              </a:rPr>
              <a:t>the granularity of such deletion trigger depends on the parameters of the deletion trigger</a:t>
            </a:r>
            <a:r>
              <a:rPr lang="en-US" sz="1000" spc="10" dirty="0">
                <a:solidFill>
                  <a:srgbClr val="000000"/>
                </a:solidFill>
                <a:latin typeface="Arial" panose="020B0604020202020204" pitchFamily="34" charset="0"/>
                <a:ea typeface="Malgun Gothic" panose="020B0503020000020004" pitchFamily="34" charset="-127"/>
                <a:cs typeface="Times New Roman" panose="02020603050405020304" pitchFamily="18" charset="0"/>
              </a:rPr>
              <a:t>. </a:t>
            </a:r>
            <a:r>
              <a:rPr lang="en-US" sz="1000" spc="10" dirty="0">
                <a:solidFill>
                  <a:srgbClr val="000000"/>
                </a:solidFill>
                <a:highlight>
                  <a:srgbClr val="FF0000"/>
                </a:highlight>
                <a:latin typeface="Arial" panose="020B0604020202020204" pitchFamily="34" charset="0"/>
                <a:ea typeface="Malgun Gothic" panose="020B0503020000020004" pitchFamily="34" charset="-127"/>
                <a:cs typeface="Times New Roman" panose="02020603050405020304" pitchFamily="18" charset="0"/>
              </a:rPr>
              <a:t>A working mechanism to use for P-RACS ID deletion in UEs is proposed in 23.501 CR#1592 (S2-1911307</a:t>
            </a:r>
            <a:r>
              <a:rPr lang="en-US" sz="1000" spc="10" dirty="0">
                <a:solidFill>
                  <a:srgbClr val="000000"/>
                </a:solidFill>
                <a:latin typeface="Arial" panose="020B0604020202020204" pitchFamily="34" charset="0"/>
                <a:ea typeface="Malgun Gothic" panose="020B0503020000020004" pitchFamily="34" charset="-127"/>
                <a:cs typeface="Times New Roman" panose="02020603050405020304" pitchFamily="18" charset="0"/>
              </a:rPr>
              <a:t>).</a:t>
            </a:r>
            <a:endParaRPr lang="en-GB" sz="1000" dirty="0">
              <a:solidFill>
                <a:srgbClr val="000000"/>
              </a:solidFill>
              <a:latin typeface="Times New Roman" panose="02020603050405020304" pitchFamily="18" charset="0"/>
              <a:ea typeface="Malgun Gothic" panose="020B0503020000020004" pitchFamily="34" charset="-127"/>
            </a:endParaRPr>
          </a:p>
        </p:txBody>
      </p:sp>
      <p:sp>
        <p:nvSpPr>
          <p:cNvPr id="15" name="Content Placeholder 2">
            <a:extLst>
              <a:ext uri="{FF2B5EF4-FFF2-40B4-BE49-F238E27FC236}">
                <a16:creationId xmlns:a16="http://schemas.microsoft.com/office/drawing/2014/main" id="{5A77D7F8-98A5-485D-8A78-90FAD644B116}"/>
              </a:ext>
            </a:extLst>
          </p:cNvPr>
          <p:cNvSpPr txBox="1">
            <a:spLocks/>
          </p:cNvSpPr>
          <p:nvPr/>
        </p:nvSpPr>
        <p:spPr>
          <a:xfrm>
            <a:off x="607289" y="3776451"/>
            <a:ext cx="11051310" cy="15667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200" dirty="0"/>
              <a:t>We think that when a UE manufacturer provides to operators a dictionary of UE radio Capabilities IDs, the Manufacturer says to which TACs these apply. As from the last meeting we have agreed we do not support transitions per TAC+SV.</a:t>
            </a:r>
          </a:p>
          <a:p>
            <a:r>
              <a:rPr lang="en-GB" sz="1200" dirty="0"/>
              <a:t>So all we need to do is to STANDARDIZE that there in UCMF an association between PLMN assigned IDs and the TACs of the UEs that got each PLMN assigned ID assigned.</a:t>
            </a:r>
          </a:p>
          <a:p>
            <a:pPr lvl="1"/>
            <a:r>
              <a:rPr lang="en-GB" sz="800" dirty="0"/>
              <a:t>This allows identification on a TAC granularity basis of WHICH PLMN assigned IDs are associated to the TAC values of the Manufacturer Assigned IDs</a:t>
            </a:r>
          </a:p>
          <a:p>
            <a:pPr lvl="1"/>
            <a:r>
              <a:rPr lang="en-GB" sz="800" dirty="0"/>
              <a:t>This is only needed for maintenance of PLMN assigned IDs in UCMF</a:t>
            </a:r>
          </a:p>
          <a:p>
            <a:r>
              <a:rPr lang="en-GB" sz="1200" dirty="0"/>
              <a:t>Then the criterion for deletion in AMF is just based on these TACs. There is no need whatsoever to indicate to the AMFs the PLMN assigned IDs for deletion as the command to the UE is to delete ALL the PLMN assigned IDs and not one specific PLMN assigned ID.</a:t>
            </a:r>
          </a:p>
          <a:p>
            <a:pPr lvl="1"/>
            <a:r>
              <a:rPr lang="en-GB" sz="800" dirty="0"/>
              <a:t>The indication of  a specific PLMN assigned ID to the AMF is not needed and would only be needed as also it prevents the sharing of the PLMN assigned IDs across different UE models</a:t>
            </a:r>
          </a:p>
          <a:p>
            <a:endParaRPr lang="en-GB" sz="1200" dirty="0"/>
          </a:p>
        </p:txBody>
      </p:sp>
      <p:sp>
        <p:nvSpPr>
          <p:cNvPr id="9" name="TextBox 8">
            <a:extLst>
              <a:ext uri="{FF2B5EF4-FFF2-40B4-BE49-F238E27FC236}">
                <a16:creationId xmlns:a16="http://schemas.microsoft.com/office/drawing/2014/main" id="{5223CF56-0291-4752-A5A5-99C552AB5BB8}"/>
              </a:ext>
            </a:extLst>
          </p:cNvPr>
          <p:cNvSpPr txBox="1"/>
          <p:nvPr/>
        </p:nvSpPr>
        <p:spPr>
          <a:xfrm>
            <a:off x="942109" y="5582160"/>
            <a:ext cx="10071796"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dirty="0"/>
              <a:t>Agreement 4: Standardise that the PLMN assigned IDs are associated in UCMF to a TAC value and that the</a:t>
            </a:r>
          </a:p>
          <a:p>
            <a:r>
              <a:rPr lang="en-GB" dirty="0"/>
              <a:t>Manufacturer assigned IDs transition granularity is per TAC</a:t>
            </a:r>
          </a:p>
        </p:txBody>
      </p:sp>
    </p:spTree>
    <p:extLst>
      <p:ext uri="{BB962C8B-B14F-4D97-AF65-F5344CB8AC3E}">
        <p14:creationId xmlns:p14="http://schemas.microsoft.com/office/powerpoint/2010/main" val="39833361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0515600" cy="1325563"/>
          </a:xfrm>
        </p:spPr>
        <p:txBody>
          <a:bodyPr/>
          <a:lstStyle/>
          <a:p>
            <a:r>
              <a:rPr lang="en-GB" dirty="0"/>
              <a:t>Transition mechanism trigger unspecified?</a:t>
            </a:r>
          </a:p>
        </p:txBody>
      </p:sp>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1111478676"/>
              </p:ext>
            </p:extLst>
          </p:nvPr>
        </p:nvGraphicFramePr>
        <p:xfrm>
          <a:off x="1106055" y="1654805"/>
          <a:ext cx="2022763" cy="3708400"/>
        </p:xfrm>
        <a:graphic>
          <a:graphicData uri="http://schemas.openxmlformats.org/drawingml/2006/table">
            <a:tbl>
              <a:tblPr firstRow="1" bandRow="1">
                <a:tableStyleId>{5C22544A-7EE6-4342-B048-85BDC9FD1C3A}</a:tableStyleId>
              </a:tblPr>
              <a:tblGrid>
                <a:gridCol w="2022763">
                  <a:extLst>
                    <a:ext uri="{9D8B030D-6E8A-4147-A177-3AD203B41FA5}">
                      <a16:colId xmlns:a16="http://schemas.microsoft.com/office/drawing/2014/main" val="578923239"/>
                    </a:ext>
                  </a:extLst>
                </a:gridCol>
              </a:tblGrid>
              <a:tr h="370840">
                <a:tc>
                  <a:txBody>
                    <a:bodyPr/>
                    <a:lstStyle/>
                    <a:p>
                      <a:r>
                        <a:rPr lang="en-GB" dirty="0"/>
                        <a:t>PLMN assigned IDs</a:t>
                      </a:r>
                    </a:p>
                  </a:txBody>
                  <a:tcPr/>
                </a:tc>
                <a:extLst>
                  <a:ext uri="{0D108BD9-81ED-4DB2-BD59-A6C34878D82A}">
                    <a16:rowId xmlns:a16="http://schemas.microsoft.com/office/drawing/2014/main" val="1405765768"/>
                  </a:ext>
                </a:extLst>
              </a:tr>
              <a:tr h="370840">
                <a:tc>
                  <a:txBody>
                    <a:bodyPr/>
                    <a:lstStyle/>
                    <a:p>
                      <a:r>
                        <a:rPr lang="en-GB" dirty="0"/>
                        <a:t>1</a:t>
                      </a:r>
                    </a:p>
                  </a:txBody>
                  <a:tcPr/>
                </a:tc>
                <a:extLst>
                  <a:ext uri="{0D108BD9-81ED-4DB2-BD59-A6C34878D82A}">
                    <a16:rowId xmlns:a16="http://schemas.microsoft.com/office/drawing/2014/main" val="3545683731"/>
                  </a:ext>
                </a:extLst>
              </a:tr>
              <a:tr h="370840">
                <a:tc>
                  <a:txBody>
                    <a:bodyPr/>
                    <a:lstStyle/>
                    <a:p>
                      <a:r>
                        <a:rPr lang="en-GB" dirty="0"/>
                        <a:t>2</a:t>
                      </a:r>
                    </a:p>
                  </a:txBody>
                  <a:tcPr/>
                </a:tc>
                <a:extLst>
                  <a:ext uri="{0D108BD9-81ED-4DB2-BD59-A6C34878D82A}">
                    <a16:rowId xmlns:a16="http://schemas.microsoft.com/office/drawing/2014/main" val="3559449650"/>
                  </a:ext>
                </a:extLst>
              </a:tr>
              <a:tr h="370840">
                <a:tc>
                  <a:txBody>
                    <a:bodyPr/>
                    <a:lstStyle/>
                    <a:p>
                      <a:r>
                        <a:rPr lang="en-GB" dirty="0"/>
                        <a:t>3</a:t>
                      </a:r>
                    </a:p>
                  </a:txBody>
                  <a:tcPr/>
                </a:tc>
                <a:extLst>
                  <a:ext uri="{0D108BD9-81ED-4DB2-BD59-A6C34878D82A}">
                    <a16:rowId xmlns:a16="http://schemas.microsoft.com/office/drawing/2014/main" val="2187712233"/>
                  </a:ext>
                </a:extLst>
              </a:tr>
              <a:tr h="370840">
                <a:tc>
                  <a:txBody>
                    <a:bodyPr/>
                    <a:lstStyle/>
                    <a:p>
                      <a:r>
                        <a:rPr lang="en-GB" dirty="0"/>
                        <a:t>4</a:t>
                      </a:r>
                    </a:p>
                  </a:txBody>
                  <a:tcPr/>
                </a:tc>
                <a:extLst>
                  <a:ext uri="{0D108BD9-81ED-4DB2-BD59-A6C34878D82A}">
                    <a16:rowId xmlns:a16="http://schemas.microsoft.com/office/drawing/2014/main" val="3397515070"/>
                  </a:ext>
                </a:extLst>
              </a:tr>
              <a:tr h="370840">
                <a:tc>
                  <a:txBody>
                    <a:bodyPr/>
                    <a:lstStyle/>
                    <a:p>
                      <a:r>
                        <a:rPr lang="en-GB" dirty="0"/>
                        <a:t>5</a:t>
                      </a:r>
                    </a:p>
                  </a:txBody>
                  <a:tcPr/>
                </a:tc>
                <a:extLst>
                  <a:ext uri="{0D108BD9-81ED-4DB2-BD59-A6C34878D82A}">
                    <a16:rowId xmlns:a16="http://schemas.microsoft.com/office/drawing/2014/main" val="4097273912"/>
                  </a:ext>
                </a:extLst>
              </a:tr>
              <a:tr h="370840">
                <a:tc>
                  <a:txBody>
                    <a:bodyPr/>
                    <a:lstStyle/>
                    <a:p>
                      <a:r>
                        <a:rPr lang="en-GB" dirty="0"/>
                        <a:t>6</a:t>
                      </a:r>
                    </a:p>
                  </a:txBody>
                  <a:tcPr/>
                </a:tc>
                <a:extLst>
                  <a:ext uri="{0D108BD9-81ED-4DB2-BD59-A6C34878D82A}">
                    <a16:rowId xmlns:a16="http://schemas.microsoft.com/office/drawing/2014/main" val="4239110106"/>
                  </a:ext>
                </a:extLst>
              </a:tr>
              <a:tr h="370840">
                <a:tc>
                  <a:txBody>
                    <a:bodyPr/>
                    <a:lstStyle/>
                    <a:p>
                      <a:r>
                        <a:rPr lang="en-GB" dirty="0"/>
                        <a:t>7</a:t>
                      </a:r>
                    </a:p>
                  </a:txBody>
                  <a:tcPr/>
                </a:tc>
                <a:extLst>
                  <a:ext uri="{0D108BD9-81ED-4DB2-BD59-A6C34878D82A}">
                    <a16:rowId xmlns:a16="http://schemas.microsoft.com/office/drawing/2014/main" val="100871031"/>
                  </a:ext>
                </a:extLst>
              </a:tr>
              <a:tr h="370840">
                <a:tc>
                  <a:txBody>
                    <a:bodyPr/>
                    <a:lstStyle/>
                    <a:p>
                      <a:r>
                        <a:rPr lang="en-GB" dirty="0"/>
                        <a:t>8</a:t>
                      </a:r>
                    </a:p>
                  </a:txBody>
                  <a:tcPr/>
                </a:tc>
                <a:extLst>
                  <a:ext uri="{0D108BD9-81ED-4DB2-BD59-A6C34878D82A}">
                    <a16:rowId xmlns:a16="http://schemas.microsoft.com/office/drawing/2014/main" val="3887150999"/>
                  </a:ext>
                </a:extLst>
              </a:tr>
              <a:tr h="370840">
                <a:tc>
                  <a:txBody>
                    <a:bodyPr/>
                    <a:lstStyle/>
                    <a:p>
                      <a:r>
                        <a:rPr lang="en-GB" dirty="0"/>
                        <a:t>9</a:t>
                      </a:r>
                    </a:p>
                  </a:txBody>
                  <a:tcPr/>
                </a:tc>
                <a:extLst>
                  <a:ext uri="{0D108BD9-81ED-4DB2-BD59-A6C34878D82A}">
                    <a16:rowId xmlns:a16="http://schemas.microsoft.com/office/drawing/2014/main" val="4219846626"/>
                  </a:ext>
                </a:extLst>
              </a:tr>
            </a:tbl>
          </a:graphicData>
        </a:graphic>
      </p:graphicFrame>
      <p:graphicFrame>
        <p:nvGraphicFramePr>
          <p:cNvPr id="11" name="Table 10">
            <a:extLst>
              <a:ext uri="{FF2B5EF4-FFF2-40B4-BE49-F238E27FC236}">
                <a16:creationId xmlns:a16="http://schemas.microsoft.com/office/drawing/2014/main" id="{53792232-196E-48DF-AF11-181DD6FCF9AC}"/>
              </a:ext>
            </a:extLst>
          </p:cNvPr>
          <p:cNvGraphicFramePr>
            <a:graphicFrameLocks noGrp="1"/>
          </p:cNvGraphicFramePr>
          <p:nvPr>
            <p:extLst>
              <p:ext uri="{D42A27DB-BD31-4B8C-83A1-F6EECF244321}">
                <p14:modId xmlns:p14="http://schemas.microsoft.com/office/powerpoint/2010/main" val="3561186394"/>
              </p:ext>
            </p:extLst>
          </p:nvPr>
        </p:nvGraphicFramePr>
        <p:xfrm>
          <a:off x="6818745" y="1654805"/>
          <a:ext cx="4802909" cy="202184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0">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r h="370840">
                <a:tc>
                  <a:txBody>
                    <a:bodyPr/>
                    <a:lstStyle/>
                    <a:p>
                      <a:r>
                        <a:rPr lang="en-GB" dirty="0"/>
                        <a:t>c</a:t>
                      </a:r>
                    </a:p>
                  </a:txBody>
                  <a:tcPr/>
                </a:tc>
                <a:tc>
                  <a:txBody>
                    <a:bodyPr/>
                    <a:lstStyle/>
                    <a:p>
                      <a:r>
                        <a:rPr lang="en-GB" dirty="0"/>
                        <a:t>LTE+NR no </a:t>
                      </a:r>
                      <a:r>
                        <a:rPr lang="en-GB" dirty="0" err="1"/>
                        <a:t>mimo</a:t>
                      </a:r>
                      <a:endParaRPr lang="en-GB" dirty="0"/>
                    </a:p>
                  </a:txBody>
                  <a:tcPr/>
                </a:tc>
                <a:extLst>
                  <a:ext uri="{0D108BD9-81ED-4DB2-BD59-A6C34878D82A}">
                    <a16:rowId xmlns:a16="http://schemas.microsoft.com/office/drawing/2014/main" val="2187712233"/>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2874880" y="1285473"/>
            <a:ext cx="4996752" cy="369332"/>
          </a:xfrm>
          <a:prstGeom prst="rect">
            <a:avLst/>
          </a:prstGeom>
          <a:noFill/>
        </p:spPr>
        <p:txBody>
          <a:bodyPr wrap="none" rtlCol="0">
            <a:spAutoFit/>
          </a:bodyPr>
          <a:lstStyle/>
          <a:p>
            <a:r>
              <a:rPr lang="en-GB" dirty="0"/>
              <a:t>? Which PLMN assigned IDs are no longer needed ?</a:t>
            </a:r>
          </a:p>
        </p:txBody>
      </p:sp>
      <p:sp>
        <p:nvSpPr>
          <p:cNvPr id="8" name="TextBox 7">
            <a:extLst>
              <a:ext uri="{FF2B5EF4-FFF2-40B4-BE49-F238E27FC236}">
                <a16:creationId xmlns:a16="http://schemas.microsoft.com/office/drawing/2014/main" id="{3E00C1B5-AA75-4D61-AE7A-379FAC365E27}"/>
              </a:ext>
            </a:extLst>
          </p:cNvPr>
          <p:cNvSpPr txBox="1"/>
          <p:nvPr/>
        </p:nvSpPr>
        <p:spPr>
          <a:xfrm>
            <a:off x="3442361" y="4880029"/>
            <a:ext cx="8749639"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GB" dirty="0"/>
              <a:t>Without association to a TAC value, decision is not possible: we need to keep in ALL UCMFs </a:t>
            </a:r>
          </a:p>
          <a:p>
            <a:r>
              <a:rPr lang="en-GB" dirty="0"/>
              <a:t>an association of PLMN assigned IDs to TACs</a:t>
            </a:r>
          </a:p>
        </p:txBody>
      </p:sp>
    </p:spTree>
    <p:extLst>
      <p:ext uri="{BB962C8B-B14F-4D97-AF65-F5344CB8AC3E}">
        <p14:creationId xmlns:p14="http://schemas.microsoft.com/office/powerpoint/2010/main" val="36164110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0515600" cy="1325563"/>
          </a:xfrm>
        </p:spPr>
        <p:txBody>
          <a:bodyPr/>
          <a:lstStyle/>
          <a:p>
            <a:r>
              <a:rPr lang="en-GB" dirty="0"/>
              <a:t>Transition mechanism specified trigger: delete per TAC in AMF</a:t>
            </a:r>
          </a:p>
        </p:txBody>
      </p:sp>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3240238267"/>
              </p:ext>
            </p:extLst>
          </p:nvPr>
        </p:nvGraphicFramePr>
        <p:xfrm>
          <a:off x="465032" y="1879734"/>
          <a:ext cx="3956139" cy="3703320"/>
        </p:xfrm>
        <a:graphic>
          <a:graphicData uri="http://schemas.openxmlformats.org/drawingml/2006/table">
            <a:tbl>
              <a:tblPr firstRow="1" bandRow="1">
                <a:tableStyleId>{5C22544A-7EE6-4342-B048-85BDC9FD1C3A}</a:tableStyleId>
              </a:tblPr>
              <a:tblGrid>
                <a:gridCol w="2023644">
                  <a:extLst>
                    <a:ext uri="{9D8B030D-6E8A-4147-A177-3AD203B41FA5}">
                      <a16:colId xmlns:a16="http://schemas.microsoft.com/office/drawing/2014/main" val="578923239"/>
                    </a:ext>
                  </a:extLst>
                </a:gridCol>
                <a:gridCol w="1932495">
                  <a:extLst>
                    <a:ext uri="{9D8B030D-6E8A-4147-A177-3AD203B41FA5}">
                      <a16:colId xmlns:a16="http://schemas.microsoft.com/office/drawing/2014/main" val="2224895185"/>
                    </a:ext>
                  </a:extLst>
                </a:gridCol>
              </a:tblGrid>
              <a:tr h="0">
                <a:tc>
                  <a:txBody>
                    <a:bodyPr/>
                    <a:lstStyle/>
                    <a:p>
                      <a:r>
                        <a:rPr lang="en-GB" dirty="0"/>
                        <a:t>PLMN assigned IDs</a:t>
                      </a:r>
                    </a:p>
                  </a:txBody>
                  <a:tcPr/>
                </a:tc>
                <a:tc>
                  <a:txBody>
                    <a:bodyPr/>
                    <a:lstStyle/>
                    <a:p>
                      <a:r>
                        <a:rPr lang="en-GB" dirty="0"/>
                        <a:t>Associated TACs</a:t>
                      </a:r>
                    </a:p>
                  </a:txBody>
                  <a:tcPr/>
                </a:tc>
                <a:extLst>
                  <a:ext uri="{0D108BD9-81ED-4DB2-BD59-A6C34878D82A}">
                    <a16:rowId xmlns:a16="http://schemas.microsoft.com/office/drawing/2014/main" val="1405765768"/>
                  </a:ext>
                </a:extLst>
              </a:tr>
              <a:tr h="370840">
                <a:tc>
                  <a:txBody>
                    <a:bodyPr/>
                    <a:lstStyle/>
                    <a:p>
                      <a:r>
                        <a:rPr lang="en-GB" dirty="0"/>
                        <a:t>1</a:t>
                      </a:r>
                    </a:p>
                  </a:txBody>
                  <a:tcPr/>
                </a:tc>
                <a:tc>
                  <a:txBody>
                    <a:bodyPr/>
                    <a:lstStyle/>
                    <a:p>
                      <a:r>
                        <a:rPr lang="en-GB" dirty="0" err="1"/>
                        <a:t>wz</a:t>
                      </a:r>
                      <a:endParaRPr lang="en-GB" dirty="0"/>
                    </a:p>
                  </a:txBody>
                  <a:tcPr/>
                </a:tc>
                <a:extLst>
                  <a:ext uri="{0D108BD9-81ED-4DB2-BD59-A6C34878D82A}">
                    <a16:rowId xmlns:a16="http://schemas.microsoft.com/office/drawing/2014/main" val="3545683731"/>
                  </a:ext>
                </a:extLst>
              </a:tr>
              <a:tr h="370840">
                <a:tc>
                  <a:txBody>
                    <a:bodyPr/>
                    <a:lstStyle/>
                    <a:p>
                      <a:r>
                        <a:rPr lang="en-GB" dirty="0"/>
                        <a:t>2</a:t>
                      </a:r>
                    </a:p>
                  </a:txBody>
                  <a:tcPr/>
                </a:tc>
                <a:tc>
                  <a:txBody>
                    <a:bodyPr/>
                    <a:lstStyle/>
                    <a:p>
                      <a:r>
                        <a:rPr lang="en-GB" dirty="0" err="1"/>
                        <a:t>xyw</a:t>
                      </a:r>
                      <a:endParaRPr lang="en-GB" dirty="0"/>
                    </a:p>
                  </a:txBody>
                  <a:tcPr/>
                </a:tc>
                <a:extLst>
                  <a:ext uri="{0D108BD9-81ED-4DB2-BD59-A6C34878D82A}">
                    <a16:rowId xmlns:a16="http://schemas.microsoft.com/office/drawing/2014/main" val="3559449650"/>
                  </a:ext>
                </a:extLst>
              </a:tr>
              <a:tr h="370840">
                <a:tc>
                  <a:txBody>
                    <a:bodyPr/>
                    <a:lstStyle/>
                    <a:p>
                      <a:r>
                        <a:rPr lang="en-GB" dirty="0"/>
                        <a:t>3</a:t>
                      </a:r>
                    </a:p>
                  </a:txBody>
                  <a:tcPr/>
                </a:tc>
                <a:tc>
                  <a:txBody>
                    <a:bodyPr/>
                    <a:lstStyle/>
                    <a:p>
                      <a:r>
                        <a:rPr lang="en-GB" dirty="0" err="1"/>
                        <a:t>xy</a:t>
                      </a:r>
                      <a:endParaRPr lang="en-GB" dirty="0"/>
                    </a:p>
                  </a:txBody>
                  <a:tcPr/>
                </a:tc>
                <a:extLst>
                  <a:ext uri="{0D108BD9-81ED-4DB2-BD59-A6C34878D82A}">
                    <a16:rowId xmlns:a16="http://schemas.microsoft.com/office/drawing/2014/main" val="2187712233"/>
                  </a:ext>
                </a:extLst>
              </a:tr>
              <a:tr h="370840">
                <a:tc>
                  <a:txBody>
                    <a:bodyPr/>
                    <a:lstStyle/>
                    <a:p>
                      <a:r>
                        <a:rPr lang="en-GB" dirty="0"/>
                        <a:t>4</a:t>
                      </a:r>
                    </a:p>
                  </a:txBody>
                  <a:tcPr/>
                </a:tc>
                <a:tc>
                  <a:txBody>
                    <a:bodyPr/>
                    <a:lstStyle/>
                    <a:p>
                      <a:r>
                        <a:rPr lang="en-GB" dirty="0" err="1"/>
                        <a:t>wz</a:t>
                      </a:r>
                      <a:endParaRPr lang="en-GB" dirty="0"/>
                    </a:p>
                  </a:txBody>
                  <a:tcPr/>
                </a:tc>
                <a:extLst>
                  <a:ext uri="{0D108BD9-81ED-4DB2-BD59-A6C34878D82A}">
                    <a16:rowId xmlns:a16="http://schemas.microsoft.com/office/drawing/2014/main" val="3397515070"/>
                  </a:ext>
                </a:extLst>
              </a:tr>
              <a:tr h="370840">
                <a:tc>
                  <a:txBody>
                    <a:bodyPr/>
                    <a:lstStyle/>
                    <a:p>
                      <a:r>
                        <a:rPr lang="en-GB" dirty="0"/>
                        <a:t>5</a:t>
                      </a:r>
                    </a:p>
                  </a:txBody>
                  <a:tcPr/>
                </a:tc>
                <a:tc>
                  <a:txBody>
                    <a:bodyPr/>
                    <a:lstStyle/>
                    <a:p>
                      <a:r>
                        <a:rPr lang="en-GB" dirty="0"/>
                        <a:t>z</a:t>
                      </a:r>
                    </a:p>
                  </a:txBody>
                  <a:tcPr/>
                </a:tc>
                <a:extLst>
                  <a:ext uri="{0D108BD9-81ED-4DB2-BD59-A6C34878D82A}">
                    <a16:rowId xmlns:a16="http://schemas.microsoft.com/office/drawing/2014/main" val="4097273912"/>
                  </a:ext>
                </a:extLst>
              </a:tr>
              <a:tr h="370840">
                <a:tc>
                  <a:txBody>
                    <a:bodyPr/>
                    <a:lstStyle/>
                    <a:p>
                      <a:r>
                        <a:rPr lang="en-GB" dirty="0"/>
                        <a:t>6</a:t>
                      </a:r>
                    </a:p>
                  </a:txBody>
                  <a:tcPr/>
                </a:tc>
                <a:tc>
                  <a:txBody>
                    <a:bodyPr/>
                    <a:lstStyle/>
                    <a:p>
                      <a:r>
                        <a:rPr lang="en-GB" dirty="0"/>
                        <a:t>z</a:t>
                      </a:r>
                    </a:p>
                  </a:txBody>
                  <a:tcPr/>
                </a:tc>
                <a:extLst>
                  <a:ext uri="{0D108BD9-81ED-4DB2-BD59-A6C34878D82A}">
                    <a16:rowId xmlns:a16="http://schemas.microsoft.com/office/drawing/2014/main" val="4239110106"/>
                  </a:ext>
                </a:extLst>
              </a:tr>
              <a:tr h="370840">
                <a:tc>
                  <a:txBody>
                    <a:bodyPr/>
                    <a:lstStyle/>
                    <a:p>
                      <a:r>
                        <a:rPr lang="en-GB" dirty="0"/>
                        <a:t>7</a:t>
                      </a:r>
                    </a:p>
                  </a:txBody>
                  <a:tcPr/>
                </a:tc>
                <a:tc>
                  <a:txBody>
                    <a:bodyPr/>
                    <a:lstStyle/>
                    <a:p>
                      <a:r>
                        <a:rPr lang="en-GB" dirty="0" err="1"/>
                        <a:t>xyzw</a:t>
                      </a:r>
                      <a:endParaRPr lang="en-GB" dirty="0"/>
                    </a:p>
                  </a:txBody>
                  <a:tcPr/>
                </a:tc>
                <a:extLst>
                  <a:ext uri="{0D108BD9-81ED-4DB2-BD59-A6C34878D82A}">
                    <a16:rowId xmlns:a16="http://schemas.microsoft.com/office/drawing/2014/main" val="3887150999"/>
                  </a:ext>
                </a:extLst>
              </a:tr>
              <a:tr h="370840">
                <a:tc>
                  <a:txBody>
                    <a:bodyPr/>
                    <a:lstStyle/>
                    <a:p>
                      <a:r>
                        <a:rPr lang="en-GB" dirty="0"/>
                        <a:t>8</a:t>
                      </a:r>
                    </a:p>
                  </a:txBody>
                  <a:tcPr/>
                </a:tc>
                <a:tc>
                  <a:txBody>
                    <a:bodyPr/>
                    <a:lstStyle/>
                    <a:p>
                      <a:r>
                        <a:rPr lang="en-GB" dirty="0"/>
                        <a:t>w</a:t>
                      </a:r>
                    </a:p>
                  </a:txBody>
                  <a:tcPr/>
                </a:tc>
                <a:extLst>
                  <a:ext uri="{0D108BD9-81ED-4DB2-BD59-A6C34878D82A}">
                    <a16:rowId xmlns:a16="http://schemas.microsoft.com/office/drawing/2014/main" val="2652582298"/>
                  </a:ext>
                </a:extLst>
              </a:tr>
              <a:tr h="370840">
                <a:tc>
                  <a:txBody>
                    <a:bodyPr/>
                    <a:lstStyle/>
                    <a:p>
                      <a:r>
                        <a:rPr lang="en-GB" dirty="0"/>
                        <a:t>9</a:t>
                      </a:r>
                    </a:p>
                  </a:txBody>
                  <a:tcPr/>
                </a:tc>
                <a:tc>
                  <a:txBody>
                    <a:bodyPr/>
                    <a:lstStyle/>
                    <a:p>
                      <a:r>
                        <a:rPr lang="en-GB" dirty="0"/>
                        <a:t>z</a:t>
                      </a:r>
                    </a:p>
                  </a:txBody>
                  <a:tcPr/>
                </a:tc>
                <a:extLst>
                  <a:ext uri="{0D108BD9-81ED-4DB2-BD59-A6C34878D82A}">
                    <a16:rowId xmlns:a16="http://schemas.microsoft.com/office/drawing/2014/main" val="3543828445"/>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2689269" y="1510402"/>
            <a:ext cx="6639382" cy="369332"/>
          </a:xfrm>
          <a:prstGeom prst="rect">
            <a:avLst/>
          </a:prstGeom>
          <a:noFill/>
        </p:spPr>
        <p:txBody>
          <a:bodyPr wrap="none" rtlCol="0">
            <a:spAutoFit/>
          </a:bodyPr>
          <a:lstStyle/>
          <a:p>
            <a:r>
              <a:rPr lang="en-GB" dirty="0"/>
              <a:t>The PLMN assigned IDs only associated to </a:t>
            </a:r>
            <a:r>
              <a:rPr lang="en-GB" dirty="0" err="1"/>
              <a:t>x,y</a:t>
            </a:r>
            <a:r>
              <a:rPr lang="en-GB" dirty="0"/>
              <a:t> are no longer needed</a:t>
            </a:r>
          </a:p>
        </p:txBody>
      </p:sp>
      <p:graphicFrame>
        <p:nvGraphicFramePr>
          <p:cNvPr id="9" name="Table 8">
            <a:extLst>
              <a:ext uri="{FF2B5EF4-FFF2-40B4-BE49-F238E27FC236}">
                <a16:creationId xmlns:a16="http://schemas.microsoft.com/office/drawing/2014/main" id="{4C7F7674-D3A5-45E8-8538-D7199E1840C5}"/>
              </a:ext>
            </a:extLst>
          </p:cNvPr>
          <p:cNvGraphicFramePr>
            <a:graphicFrameLocks noGrp="1"/>
          </p:cNvGraphicFramePr>
          <p:nvPr>
            <p:extLst>
              <p:ext uri="{D42A27DB-BD31-4B8C-83A1-F6EECF244321}">
                <p14:modId xmlns:p14="http://schemas.microsoft.com/office/powerpoint/2010/main" val="4160617418"/>
              </p:ext>
            </p:extLst>
          </p:nvPr>
        </p:nvGraphicFramePr>
        <p:xfrm>
          <a:off x="6924059" y="1881230"/>
          <a:ext cx="4802909" cy="202184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0">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r h="370840">
                <a:tc>
                  <a:txBody>
                    <a:bodyPr/>
                    <a:lstStyle/>
                    <a:p>
                      <a:r>
                        <a:rPr lang="en-GB" dirty="0"/>
                        <a:t>c</a:t>
                      </a:r>
                    </a:p>
                  </a:txBody>
                  <a:tcPr/>
                </a:tc>
                <a:tc>
                  <a:txBody>
                    <a:bodyPr/>
                    <a:lstStyle/>
                    <a:p>
                      <a:r>
                        <a:rPr lang="en-GB" dirty="0"/>
                        <a:t>LTE+NR no </a:t>
                      </a:r>
                      <a:r>
                        <a:rPr lang="en-GB" dirty="0" err="1"/>
                        <a:t>mimo</a:t>
                      </a:r>
                      <a:endParaRPr lang="en-GB" dirty="0"/>
                    </a:p>
                  </a:txBody>
                  <a:tcPr/>
                </a:tc>
                <a:extLst>
                  <a:ext uri="{0D108BD9-81ED-4DB2-BD59-A6C34878D82A}">
                    <a16:rowId xmlns:a16="http://schemas.microsoft.com/office/drawing/2014/main" val="2187712233"/>
                  </a:ext>
                </a:extLst>
              </a:tr>
            </a:tbl>
          </a:graphicData>
        </a:graphic>
      </p:graphicFrame>
    </p:spTree>
    <p:extLst>
      <p:ext uri="{BB962C8B-B14F-4D97-AF65-F5344CB8AC3E}">
        <p14:creationId xmlns:p14="http://schemas.microsoft.com/office/powerpoint/2010/main" val="955741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1653293931"/>
              </p:ext>
            </p:extLst>
          </p:nvPr>
        </p:nvGraphicFramePr>
        <p:xfrm>
          <a:off x="465032" y="1999807"/>
          <a:ext cx="3956139" cy="3703320"/>
        </p:xfrm>
        <a:graphic>
          <a:graphicData uri="http://schemas.openxmlformats.org/drawingml/2006/table">
            <a:tbl>
              <a:tblPr firstRow="1" bandRow="1">
                <a:tableStyleId>{5C22544A-7EE6-4342-B048-85BDC9FD1C3A}</a:tableStyleId>
              </a:tblPr>
              <a:tblGrid>
                <a:gridCol w="2023644">
                  <a:extLst>
                    <a:ext uri="{9D8B030D-6E8A-4147-A177-3AD203B41FA5}">
                      <a16:colId xmlns:a16="http://schemas.microsoft.com/office/drawing/2014/main" val="578923239"/>
                    </a:ext>
                  </a:extLst>
                </a:gridCol>
                <a:gridCol w="1932495">
                  <a:extLst>
                    <a:ext uri="{9D8B030D-6E8A-4147-A177-3AD203B41FA5}">
                      <a16:colId xmlns:a16="http://schemas.microsoft.com/office/drawing/2014/main" val="2224895185"/>
                    </a:ext>
                  </a:extLst>
                </a:gridCol>
              </a:tblGrid>
              <a:tr h="0">
                <a:tc>
                  <a:txBody>
                    <a:bodyPr/>
                    <a:lstStyle/>
                    <a:p>
                      <a:r>
                        <a:rPr lang="en-GB" dirty="0"/>
                        <a:t>PLMN assigned IDs</a:t>
                      </a:r>
                    </a:p>
                  </a:txBody>
                  <a:tcPr/>
                </a:tc>
                <a:tc>
                  <a:txBody>
                    <a:bodyPr/>
                    <a:lstStyle/>
                    <a:p>
                      <a:r>
                        <a:rPr lang="en-GB" dirty="0"/>
                        <a:t>Associated TACs</a:t>
                      </a:r>
                    </a:p>
                  </a:txBody>
                  <a:tcPr/>
                </a:tc>
                <a:extLst>
                  <a:ext uri="{0D108BD9-81ED-4DB2-BD59-A6C34878D82A}">
                    <a16:rowId xmlns:a16="http://schemas.microsoft.com/office/drawing/2014/main" val="1405765768"/>
                  </a:ext>
                </a:extLst>
              </a:tr>
              <a:tr h="370840">
                <a:tc>
                  <a:txBody>
                    <a:bodyPr/>
                    <a:lstStyle/>
                    <a:p>
                      <a:r>
                        <a:rPr lang="en-GB" dirty="0"/>
                        <a:t>1</a:t>
                      </a:r>
                    </a:p>
                  </a:txBody>
                  <a:tcPr/>
                </a:tc>
                <a:tc>
                  <a:txBody>
                    <a:bodyPr/>
                    <a:lstStyle/>
                    <a:p>
                      <a:r>
                        <a:rPr lang="en-GB" dirty="0" err="1"/>
                        <a:t>wz</a:t>
                      </a:r>
                      <a:endParaRPr lang="en-GB" dirty="0"/>
                    </a:p>
                  </a:txBody>
                  <a:tcPr/>
                </a:tc>
                <a:extLst>
                  <a:ext uri="{0D108BD9-81ED-4DB2-BD59-A6C34878D82A}">
                    <a16:rowId xmlns:a16="http://schemas.microsoft.com/office/drawing/2014/main" val="3545683731"/>
                  </a:ext>
                </a:extLst>
              </a:tr>
              <a:tr h="370840">
                <a:tc>
                  <a:txBody>
                    <a:bodyPr/>
                    <a:lstStyle/>
                    <a:p>
                      <a:r>
                        <a:rPr lang="en-GB" dirty="0"/>
                        <a:t>2</a:t>
                      </a:r>
                    </a:p>
                  </a:txBody>
                  <a:tcPr/>
                </a:tc>
                <a:tc>
                  <a:txBody>
                    <a:bodyPr/>
                    <a:lstStyle/>
                    <a:p>
                      <a:r>
                        <a:rPr lang="en-GB" dirty="0" err="1"/>
                        <a:t>xyw</a:t>
                      </a:r>
                      <a:endParaRPr lang="en-GB" dirty="0"/>
                    </a:p>
                  </a:txBody>
                  <a:tcPr/>
                </a:tc>
                <a:extLst>
                  <a:ext uri="{0D108BD9-81ED-4DB2-BD59-A6C34878D82A}">
                    <a16:rowId xmlns:a16="http://schemas.microsoft.com/office/drawing/2014/main" val="3559449650"/>
                  </a:ext>
                </a:extLst>
              </a:tr>
              <a:tr h="370840">
                <a:tc>
                  <a:txBody>
                    <a:bodyPr/>
                    <a:lstStyle/>
                    <a:p>
                      <a:r>
                        <a:rPr lang="en-GB" dirty="0"/>
                        <a:t>3</a:t>
                      </a:r>
                    </a:p>
                  </a:txBody>
                  <a:tcPr>
                    <a:solidFill>
                      <a:srgbClr val="FF0000"/>
                    </a:solidFill>
                  </a:tcPr>
                </a:tc>
                <a:tc>
                  <a:txBody>
                    <a:bodyPr/>
                    <a:lstStyle/>
                    <a:p>
                      <a:r>
                        <a:rPr lang="en-GB" dirty="0" err="1"/>
                        <a:t>xy</a:t>
                      </a:r>
                      <a:endParaRPr lang="en-GB" dirty="0"/>
                    </a:p>
                  </a:txBody>
                  <a:tcPr>
                    <a:solidFill>
                      <a:srgbClr val="FF0000"/>
                    </a:solidFill>
                  </a:tcPr>
                </a:tc>
                <a:extLst>
                  <a:ext uri="{0D108BD9-81ED-4DB2-BD59-A6C34878D82A}">
                    <a16:rowId xmlns:a16="http://schemas.microsoft.com/office/drawing/2014/main" val="2187712233"/>
                  </a:ext>
                </a:extLst>
              </a:tr>
              <a:tr h="370840">
                <a:tc>
                  <a:txBody>
                    <a:bodyPr/>
                    <a:lstStyle/>
                    <a:p>
                      <a:r>
                        <a:rPr lang="en-GB" dirty="0"/>
                        <a:t>4</a:t>
                      </a:r>
                    </a:p>
                  </a:txBody>
                  <a:tcPr/>
                </a:tc>
                <a:tc>
                  <a:txBody>
                    <a:bodyPr/>
                    <a:lstStyle/>
                    <a:p>
                      <a:r>
                        <a:rPr lang="en-GB" dirty="0" err="1"/>
                        <a:t>wz</a:t>
                      </a:r>
                      <a:endParaRPr lang="en-GB" dirty="0"/>
                    </a:p>
                  </a:txBody>
                  <a:tcPr/>
                </a:tc>
                <a:extLst>
                  <a:ext uri="{0D108BD9-81ED-4DB2-BD59-A6C34878D82A}">
                    <a16:rowId xmlns:a16="http://schemas.microsoft.com/office/drawing/2014/main" val="3397515070"/>
                  </a:ext>
                </a:extLst>
              </a:tr>
              <a:tr h="370840">
                <a:tc>
                  <a:txBody>
                    <a:bodyPr/>
                    <a:lstStyle/>
                    <a:p>
                      <a:r>
                        <a:rPr lang="en-GB" dirty="0"/>
                        <a:t>5</a:t>
                      </a:r>
                    </a:p>
                  </a:txBody>
                  <a:tcPr/>
                </a:tc>
                <a:tc>
                  <a:txBody>
                    <a:bodyPr/>
                    <a:lstStyle/>
                    <a:p>
                      <a:r>
                        <a:rPr lang="en-GB" dirty="0"/>
                        <a:t>z</a:t>
                      </a:r>
                    </a:p>
                  </a:txBody>
                  <a:tcPr/>
                </a:tc>
                <a:extLst>
                  <a:ext uri="{0D108BD9-81ED-4DB2-BD59-A6C34878D82A}">
                    <a16:rowId xmlns:a16="http://schemas.microsoft.com/office/drawing/2014/main" val="4097273912"/>
                  </a:ext>
                </a:extLst>
              </a:tr>
              <a:tr h="370840">
                <a:tc>
                  <a:txBody>
                    <a:bodyPr/>
                    <a:lstStyle/>
                    <a:p>
                      <a:r>
                        <a:rPr lang="en-GB" dirty="0"/>
                        <a:t>6</a:t>
                      </a:r>
                    </a:p>
                  </a:txBody>
                  <a:tcPr/>
                </a:tc>
                <a:tc>
                  <a:txBody>
                    <a:bodyPr/>
                    <a:lstStyle/>
                    <a:p>
                      <a:r>
                        <a:rPr lang="en-GB" dirty="0"/>
                        <a:t>z</a:t>
                      </a:r>
                    </a:p>
                  </a:txBody>
                  <a:tcPr/>
                </a:tc>
                <a:extLst>
                  <a:ext uri="{0D108BD9-81ED-4DB2-BD59-A6C34878D82A}">
                    <a16:rowId xmlns:a16="http://schemas.microsoft.com/office/drawing/2014/main" val="4239110106"/>
                  </a:ext>
                </a:extLst>
              </a:tr>
              <a:tr h="370840">
                <a:tc>
                  <a:txBody>
                    <a:bodyPr/>
                    <a:lstStyle/>
                    <a:p>
                      <a:r>
                        <a:rPr lang="en-GB" dirty="0"/>
                        <a:t>7</a:t>
                      </a:r>
                    </a:p>
                  </a:txBody>
                  <a:tcPr/>
                </a:tc>
                <a:tc>
                  <a:txBody>
                    <a:bodyPr/>
                    <a:lstStyle/>
                    <a:p>
                      <a:r>
                        <a:rPr lang="en-GB" dirty="0" err="1"/>
                        <a:t>xyzw</a:t>
                      </a:r>
                      <a:endParaRPr lang="en-GB" dirty="0"/>
                    </a:p>
                  </a:txBody>
                  <a:tcPr/>
                </a:tc>
                <a:extLst>
                  <a:ext uri="{0D108BD9-81ED-4DB2-BD59-A6C34878D82A}">
                    <a16:rowId xmlns:a16="http://schemas.microsoft.com/office/drawing/2014/main" val="3887150999"/>
                  </a:ext>
                </a:extLst>
              </a:tr>
              <a:tr h="370840">
                <a:tc>
                  <a:txBody>
                    <a:bodyPr/>
                    <a:lstStyle/>
                    <a:p>
                      <a:r>
                        <a:rPr lang="en-GB" dirty="0"/>
                        <a:t>8</a:t>
                      </a:r>
                    </a:p>
                  </a:txBody>
                  <a:tcPr/>
                </a:tc>
                <a:tc>
                  <a:txBody>
                    <a:bodyPr/>
                    <a:lstStyle/>
                    <a:p>
                      <a:r>
                        <a:rPr lang="en-GB" dirty="0"/>
                        <a:t>w</a:t>
                      </a:r>
                    </a:p>
                  </a:txBody>
                  <a:tcPr/>
                </a:tc>
                <a:extLst>
                  <a:ext uri="{0D108BD9-81ED-4DB2-BD59-A6C34878D82A}">
                    <a16:rowId xmlns:a16="http://schemas.microsoft.com/office/drawing/2014/main" val="2652582298"/>
                  </a:ext>
                </a:extLst>
              </a:tr>
              <a:tr h="370840">
                <a:tc>
                  <a:txBody>
                    <a:bodyPr/>
                    <a:lstStyle/>
                    <a:p>
                      <a:r>
                        <a:rPr lang="en-GB" dirty="0"/>
                        <a:t>9</a:t>
                      </a:r>
                    </a:p>
                  </a:txBody>
                  <a:tcPr/>
                </a:tc>
                <a:tc>
                  <a:txBody>
                    <a:bodyPr/>
                    <a:lstStyle/>
                    <a:p>
                      <a:r>
                        <a:rPr lang="en-GB" dirty="0"/>
                        <a:t>z</a:t>
                      </a:r>
                    </a:p>
                  </a:txBody>
                  <a:tcPr/>
                </a:tc>
                <a:extLst>
                  <a:ext uri="{0D108BD9-81ED-4DB2-BD59-A6C34878D82A}">
                    <a16:rowId xmlns:a16="http://schemas.microsoft.com/office/drawing/2014/main" val="3543828445"/>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2652323" y="1453099"/>
            <a:ext cx="6097054" cy="369332"/>
          </a:xfrm>
          <a:prstGeom prst="rect">
            <a:avLst/>
          </a:prstGeom>
          <a:noFill/>
        </p:spPr>
        <p:txBody>
          <a:bodyPr wrap="none" rtlCol="0">
            <a:spAutoFit/>
          </a:bodyPr>
          <a:lstStyle/>
          <a:p>
            <a:r>
              <a:rPr lang="en-GB" dirty="0"/>
              <a:t>The PLMN assigned IDs </a:t>
            </a:r>
            <a:r>
              <a:rPr lang="en-GB" dirty="0">
                <a:highlight>
                  <a:srgbClr val="FF0000"/>
                </a:highlight>
              </a:rPr>
              <a:t>to be removed in UCMF after transition</a:t>
            </a:r>
          </a:p>
        </p:txBody>
      </p:sp>
      <p:sp>
        <p:nvSpPr>
          <p:cNvPr id="8" name="Title 1">
            <a:extLst>
              <a:ext uri="{FF2B5EF4-FFF2-40B4-BE49-F238E27FC236}">
                <a16:creationId xmlns:a16="http://schemas.microsoft.com/office/drawing/2014/main" id="{1F327EB0-8FE1-45BE-8B0A-3330C1491D97}"/>
              </a:ext>
            </a:extLst>
          </p:cNvPr>
          <p:cNvSpPr>
            <a:spLocks noGrp="1"/>
          </p:cNvSpPr>
          <p:nvPr>
            <p:ph type="title"/>
          </p:nvPr>
        </p:nvSpPr>
        <p:spPr>
          <a:xfrm>
            <a:off x="570345" y="329242"/>
            <a:ext cx="10515600" cy="1325563"/>
          </a:xfrm>
        </p:spPr>
        <p:txBody>
          <a:bodyPr/>
          <a:lstStyle/>
          <a:p>
            <a:r>
              <a:rPr lang="en-GB" dirty="0"/>
              <a:t>Transition mechanism specified trigger: delete per TAC in AMF</a:t>
            </a:r>
          </a:p>
        </p:txBody>
      </p:sp>
      <p:graphicFrame>
        <p:nvGraphicFramePr>
          <p:cNvPr id="9" name="Table 8">
            <a:extLst>
              <a:ext uri="{FF2B5EF4-FFF2-40B4-BE49-F238E27FC236}">
                <a16:creationId xmlns:a16="http://schemas.microsoft.com/office/drawing/2014/main" id="{BD6DF37E-CBAC-4FE2-AA16-D28633F4F30F}"/>
              </a:ext>
            </a:extLst>
          </p:cNvPr>
          <p:cNvGraphicFramePr>
            <a:graphicFrameLocks noGrp="1"/>
          </p:cNvGraphicFramePr>
          <p:nvPr>
            <p:extLst>
              <p:ext uri="{D42A27DB-BD31-4B8C-83A1-F6EECF244321}">
                <p14:modId xmlns:p14="http://schemas.microsoft.com/office/powerpoint/2010/main" val="2473409064"/>
              </p:ext>
            </p:extLst>
          </p:nvPr>
        </p:nvGraphicFramePr>
        <p:xfrm>
          <a:off x="6924059" y="1935368"/>
          <a:ext cx="4802909" cy="202184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0">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r h="370840">
                <a:tc>
                  <a:txBody>
                    <a:bodyPr/>
                    <a:lstStyle/>
                    <a:p>
                      <a:r>
                        <a:rPr lang="en-GB" dirty="0"/>
                        <a:t>c</a:t>
                      </a:r>
                    </a:p>
                  </a:txBody>
                  <a:tcPr/>
                </a:tc>
                <a:tc>
                  <a:txBody>
                    <a:bodyPr/>
                    <a:lstStyle/>
                    <a:p>
                      <a:r>
                        <a:rPr lang="en-GB" dirty="0"/>
                        <a:t>LTE+NR no </a:t>
                      </a:r>
                      <a:r>
                        <a:rPr lang="en-GB" dirty="0" err="1"/>
                        <a:t>mimo</a:t>
                      </a:r>
                      <a:endParaRPr lang="en-GB" dirty="0"/>
                    </a:p>
                  </a:txBody>
                  <a:tcPr/>
                </a:tc>
                <a:extLst>
                  <a:ext uri="{0D108BD9-81ED-4DB2-BD59-A6C34878D82A}">
                    <a16:rowId xmlns:a16="http://schemas.microsoft.com/office/drawing/2014/main" val="2187712233"/>
                  </a:ext>
                </a:extLst>
              </a:tr>
            </a:tbl>
          </a:graphicData>
        </a:graphic>
      </p:graphicFrame>
    </p:spTree>
    <p:extLst>
      <p:ext uri="{BB962C8B-B14F-4D97-AF65-F5344CB8AC3E}">
        <p14:creationId xmlns:p14="http://schemas.microsoft.com/office/powerpoint/2010/main" val="510081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270227791"/>
              </p:ext>
            </p:extLst>
          </p:nvPr>
        </p:nvGraphicFramePr>
        <p:xfrm>
          <a:off x="465032" y="2027516"/>
          <a:ext cx="3956139" cy="3332480"/>
        </p:xfrm>
        <a:graphic>
          <a:graphicData uri="http://schemas.openxmlformats.org/drawingml/2006/table">
            <a:tbl>
              <a:tblPr firstRow="1" bandRow="1">
                <a:tableStyleId>{5C22544A-7EE6-4342-B048-85BDC9FD1C3A}</a:tableStyleId>
              </a:tblPr>
              <a:tblGrid>
                <a:gridCol w="2023644">
                  <a:extLst>
                    <a:ext uri="{9D8B030D-6E8A-4147-A177-3AD203B41FA5}">
                      <a16:colId xmlns:a16="http://schemas.microsoft.com/office/drawing/2014/main" val="578923239"/>
                    </a:ext>
                  </a:extLst>
                </a:gridCol>
                <a:gridCol w="1932495">
                  <a:extLst>
                    <a:ext uri="{9D8B030D-6E8A-4147-A177-3AD203B41FA5}">
                      <a16:colId xmlns:a16="http://schemas.microsoft.com/office/drawing/2014/main" val="2224895185"/>
                    </a:ext>
                  </a:extLst>
                </a:gridCol>
              </a:tblGrid>
              <a:tr h="0">
                <a:tc>
                  <a:txBody>
                    <a:bodyPr/>
                    <a:lstStyle/>
                    <a:p>
                      <a:r>
                        <a:rPr lang="en-GB" dirty="0"/>
                        <a:t>PLMN assigned IDs</a:t>
                      </a:r>
                    </a:p>
                  </a:txBody>
                  <a:tcPr/>
                </a:tc>
                <a:tc>
                  <a:txBody>
                    <a:bodyPr/>
                    <a:lstStyle/>
                    <a:p>
                      <a:r>
                        <a:rPr lang="en-GB" dirty="0"/>
                        <a:t>Associated TACs</a:t>
                      </a:r>
                    </a:p>
                  </a:txBody>
                  <a:tcPr/>
                </a:tc>
                <a:extLst>
                  <a:ext uri="{0D108BD9-81ED-4DB2-BD59-A6C34878D82A}">
                    <a16:rowId xmlns:a16="http://schemas.microsoft.com/office/drawing/2014/main" val="1405765768"/>
                  </a:ext>
                </a:extLst>
              </a:tr>
              <a:tr h="370840">
                <a:tc>
                  <a:txBody>
                    <a:bodyPr/>
                    <a:lstStyle/>
                    <a:p>
                      <a:r>
                        <a:rPr lang="en-GB" dirty="0"/>
                        <a:t>1</a:t>
                      </a:r>
                    </a:p>
                  </a:txBody>
                  <a:tcPr/>
                </a:tc>
                <a:tc>
                  <a:txBody>
                    <a:bodyPr/>
                    <a:lstStyle/>
                    <a:p>
                      <a:r>
                        <a:rPr lang="en-GB" dirty="0" err="1"/>
                        <a:t>wz</a:t>
                      </a:r>
                      <a:endParaRPr lang="en-GB" dirty="0"/>
                    </a:p>
                  </a:txBody>
                  <a:tcPr/>
                </a:tc>
                <a:extLst>
                  <a:ext uri="{0D108BD9-81ED-4DB2-BD59-A6C34878D82A}">
                    <a16:rowId xmlns:a16="http://schemas.microsoft.com/office/drawing/2014/main" val="3545683731"/>
                  </a:ext>
                </a:extLst>
              </a:tr>
              <a:tr h="370840">
                <a:tc>
                  <a:txBody>
                    <a:bodyPr/>
                    <a:lstStyle/>
                    <a:p>
                      <a:r>
                        <a:rPr lang="en-GB" dirty="0"/>
                        <a:t>2</a:t>
                      </a:r>
                    </a:p>
                  </a:txBody>
                  <a:tcPr/>
                </a:tc>
                <a:tc>
                  <a:txBody>
                    <a:bodyPr/>
                    <a:lstStyle/>
                    <a:p>
                      <a:r>
                        <a:rPr lang="en-GB" dirty="0"/>
                        <a:t>w</a:t>
                      </a:r>
                    </a:p>
                  </a:txBody>
                  <a:tcPr/>
                </a:tc>
                <a:extLst>
                  <a:ext uri="{0D108BD9-81ED-4DB2-BD59-A6C34878D82A}">
                    <a16:rowId xmlns:a16="http://schemas.microsoft.com/office/drawing/2014/main" val="3559449650"/>
                  </a:ext>
                </a:extLst>
              </a:tr>
              <a:tr h="370840">
                <a:tc>
                  <a:txBody>
                    <a:bodyPr/>
                    <a:lstStyle/>
                    <a:p>
                      <a:r>
                        <a:rPr lang="en-GB" dirty="0"/>
                        <a:t>4</a:t>
                      </a:r>
                    </a:p>
                  </a:txBody>
                  <a:tcPr/>
                </a:tc>
                <a:tc>
                  <a:txBody>
                    <a:bodyPr/>
                    <a:lstStyle/>
                    <a:p>
                      <a:r>
                        <a:rPr lang="en-GB" dirty="0" err="1"/>
                        <a:t>wz</a:t>
                      </a:r>
                      <a:endParaRPr lang="en-GB" dirty="0"/>
                    </a:p>
                  </a:txBody>
                  <a:tcPr/>
                </a:tc>
                <a:extLst>
                  <a:ext uri="{0D108BD9-81ED-4DB2-BD59-A6C34878D82A}">
                    <a16:rowId xmlns:a16="http://schemas.microsoft.com/office/drawing/2014/main" val="3397515070"/>
                  </a:ext>
                </a:extLst>
              </a:tr>
              <a:tr h="370840">
                <a:tc>
                  <a:txBody>
                    <a:bodyPr/>
                    <a:lstStyle/>
                    <a:p>
                      <a:r>
                        <a:rPr lang="en-GB" dirty="0"/>
                        <a:t>5</a:t>
                      </a:r>
                    </a:p>
                  </a:txBody>
                  <a:tcPr/>
                </a:tc>
                <a:tc>
                  <a:txBody>
                    <a:bodyPr/>
                    <a:lstStyle/>
                    <a:p>
                      <a:r>
                        <a:rPr lang="en-GB" dirty="0"/>
                        <a:t>z</a:t>
                      </a:r>
                    </a:p>
                  </a:txBody>
                  <a:tcPr/>
                </a:tc>
                <a:extLst>
                  <a:ext uri="{0D108BD9-81ED-4DB2-BD59-A6C34878D82A}">
                    <a16:rowId xmlns:a16="http://schemas.microsoft.com/office/drawing/2014/main" val="4097273912"/>
                  </a:ext>
                </a:extLst>
              </a:tr>
              <a:tr h="370840">
                <a:tc>
                  <a:txBody>
                    <a:bodyPr/>
                    <a:lstStyle/>
                    <a:p>
                      <a:r>
                        <a:rPr lang="en-GB" dirty="0"/>
                        <a:t>6</a:t>
                      </a:r>
                    </a:p>
                  </a:txBody>
                  <a:tcPr/>
                </a:tc>
                <a:tc>
                  <a:txBody>
                    <a:bodyPr/>
                    <a:lstStyle/>
                    <a:p>
                      <a:r>
                        <a:rPr lang="en-GB" dirty="0"/>
                        <a:t>z</a:t>
                      </a:r>
                    </a:p>
                  </a:txBody>
                  <a:tcPr/>
                </a:tc>
                <a:extLst>
                  <a:ext uri="{0D108BD9-81ED-4DB2-BD59-A6C34878D82A}">
                    <a16:rowId xmlns:a16="http://schemas.microsoft.com/office/drawing/2014/main" val="4239110106"/>
                  </a:ext>
                </a:extLst>
              </a:tr>
              <a:tr h="370840">
                <a:tc>
                  <a:txBody>
                    <a:bodyPr/>
                    <a:lstStyle/>
                    <a:p>
                      <a:r>
                        <a:rPr lang="en-GB" dirty="0"/>
                        <a:t>7</a:t>
                      </a:r>
                    </a:p>
                  </a:txBody>
                  <a:tcPr/>
                </a:tc>
                <a:tc>
                  <a:txBody>
                    <a:bodyPr/>
                    <a:lstStyle/>
                    <a:p>
                      <a:r>
                        <a:rPr lang="en-GB" dirty="0" err="1"/>
                        <a:t>zw</a:t>
                      </a:r>
                      <a:endParaRPr lang="en-GB" dirty="0"/>
                    </a:p>
                  </a:txBody>
                  <a:tcPr/>
                </a:tc>
                <a:extLst>
                  <a:ext uri="{0D108BD9-81ED-4DB2-BD59-A6C34878D82A}">
                    <a16:rowId xmlns:a16="http://schemas.microsoft.com/office/drawing/2014/main" val="3887150999"/>
                  </a:ext>
                </a:extLst>
              </a:tr>
              <a:tr h="370840">
                <a:tc>
                  <a:txBody>
                    <a:bodyPr/>
                    <a:lstStyle/>
                    <a:p>
                      <a:r>
                        <a:rPr lang="en-GB" dirty="0"/>
                        <a:t>8</a:t>
                      </a:r>
                    </a:p>
                  </a:txBody>
                  <a:tcPr/>
                </a:tc>
                <a:tc>
                  <a:txBody>
                    <a:bodyPr/>
                    <a:lstStyle/>
                    <a:p>
                      <a:r>
                        <a:rPr lang="en-GB" dirty="0"/>
                        <a:t>w</a:t>
                      </a:r>
                    </a:p>
                  </a:txBody>
                  <a:tcPr/>
                </a:tc>
                <a:extLst>
                  <a:ext uri="{0D108BD9-81ED-4DB2-BD59-A6C34878D82A}">
                    <a16:rowId xmlns:a16="http://schemas.microsoft.com/office/drawing/2014/main" val="2652582298"/>
                  </a:ext>
                </a:extLst>
              </a:tr>
              <a:tr h="370840">
                <a:tc>
                  <a:txBody>
                    <a:bodyPr/>
                    <a:lstStyle/>
                    <a:p>
                      <a:r>
                        <a:rPr lang="en-GB" dirty="0"/>
                        <a:t>9</a:t>
                      </a:r>
                    </a:p>
                  </a:txBody>
                  <a:tcPr/>
                </a:tc>
                <a:tc>
                  <a:txBody>
                    <a:bodyPr/>
                    <a:lstStyle/>
                    <a:p>
                      <a:r>
                        <a:rPr lang="en-GB" dirty="0"/>
                        <a:t>z</a:t>
                      </a:r>
                    </a:p>
                  </a:txBody>
                  <a:tcPr/>
                </a:tc>
                <a:extLst>
                  <a:ext uri="{0D108BD9-81ED-4DB2-BD59-A6C34878D82A}">
                    <a16:rowId xmlns:a16="http://schemas.microsoft.com/office/drawing/2014/main" val="3543828445"/>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4527305" y="1571798"/>
            <a:ext cx="2119491" cy="369332"/>
          </a:xfrm>
          <a:prstGeom prst="rect">
            <a:avLst/>
          </a:prstGeom>
          <a:noFill/>
        </p:spPr>
        <p:txBody>
          <a:bodyPr wrap="none" rtlCol="0">
            <a:spAutoFit/>
          </a:bodyPr>
          <a:lstStyle/>
          <a:p>
            <a:r>
              <a:rPr lang="en-GB" dirty="0"/>
              <a:t>State after transition</a:t>
            </a:r>
            <a:endParaRPr lang="en-GB" dirty="0">
              <a:highlight>
                <a:srgbClr val="FF0000"/>
              </a:highlight>
            </a:endParaRPr>
          </a:p>
        </p:txBody>
      </p:sp>
      <p:sp>
        <p:nvSpPr>
          <p:cNvPr id="3" name="TextBox 2">
            <a:extLst>
              <a:ext uri="{FF2B5EF4-FFF2-40B4-BE49-F238E27FC236}">
                <a16:creationId xmlns:a16="http://schemas.microsoft.com/office/drawing/2014/main" id="{2A318397-AE14-40B1-BEAE-D37B95E80DE2}"/>
              </a:ext>
            </a:extLst>
          </p:cNvPr>
          <p:cNvSpPr txBox="1"/>
          <p:nvPr/>
        </p:nvSpPr>
        <p:spPr>
          <a:xfrm>
            <a:off x="6131661" y="1955121"/>
            <a:ext cx="758541" cy="369332"/>
          </a:xfrm>
          <a:prstGeom prst="rect">
            <a:avLst/>
          </a:prstGeom>
          <a:noFill/>
        </p:spPr>
        <p:txBody>
          <a:bodyPr wrap="none" rtlCol="0">
            <a:spAutoFit/>
          </a:bodyPr>
          <a:lstStyle/>
          <a:p>
            <a:r>
              <a:rPr lang="en-GB" dirty="0"/>
              <a:t>UCMF</a:t>
            </a:r>
          </a:p>
        </p:txBody>
      </p:sp>
      <p:graphicFrame>
        <p:nvGraphicFramePr>
          <p:cNvPr id="4" name="Table 3">
            <a:extLst>
              <a:ext uri="{FF2B5EF4-FFF2-40B4-BE49-F238E27FC236}">
                <a16:creationId xmlns:a16="http://schemas.microsoft.com/office/drawing/2014/main" id="{1F31729B-2D76-4E00-9D4E-333B96515A55}"/>
              </a:ext>
            </a:extLst>
          </p:cNvPr>
          <p:cNvGraphicFramePr>
            <a:graphicFrameLocks noGrp="1"/>
          </p:cNvGraphicFramePr>
          <p:nvPr>
            <p:extLst>
              <p:ext uri="{D42A27DB-BD31-4B8C-83A1-F6EECF244321}">
                <p14:modId xmlns:p14="http://schemas.microsoft.com/office/powerpoint/2010/main" val="3472324727"/>
              </p:ext>
            </p:extLst>
          </p:nvPr>
        </p:nvGraphicFramePr>
        <p:xfrm>
          <a:off x="7292110" y="5062483"/>
          <a:ext cx="3793835" cy="1381760"/>
        </p:xfrm>
        <a:graphic>
          <a:graphicData uri="http://schemas.openxmlformats.org/drawingml/2006/table">
            <a:tbl>
              <a:tblPr firstRow="1" bandRow="1">
                <a:tableStyleId>{5C22544A-7EE6-4342-B048-85BDC9FD1C3A}</a:tableStyleId>
              </a:tblPr>
              <a:tblGrid>
                <a:gridCol w="3793835">
                  <a:extLst>
                    <a:ext uri="{9D8B030D-6E8A-4147-A177-3AD203B41FA5}">
                      <a16:colId xmlns:a16="http://schemas.microsoft.com/office/drawing/2014/main" val="2492500425"/>
                    </a:ext>
                  </a:extLst>
                </a:gridCol>
              </a:tblGrid>
              <a:tr h="370840">
                <a:tc>
                  <a:txBody>
                    <a:bodyPr/>
                    <a:lstStyle/>
                    <a:p>
                      <a:r>
                        <a:rPr lang="en-GB" dirty="0"/>
                        <a:t>MANU assigned IDs transitioned TAC values</a:t>
                      </a:r>
                    </a:p>
                  </a:txBody>
                  <a:tcPr/>
                </a:tc>
                <a:extLst>
                  <a:ext uri="{0D108BD9-81ED-4DB2-BD59-A6C34878D82A}">
                    <a16:rowId xmlns:a16="http://schemas.microsoft.com/office/drawing/2014/main" val="4294772242"/>
                  </a:ext>
                </a:extLst>
              </a:tr>
              <a:tr h="370840">
                <a:tc>
                  <a:txBody>
                    <a:bodyPr/>
                    <a:lstStyle/>
                    <a:p>
                      <a:r>
                        <a:rPr lang="en-GB" dirty="0"/>
                        <a:t>x</a:t>
                      </a:r>
                    </a:p>
                  </a:txBody>
                  <a:tcPr/>
                </a:tc>
                <a:extLst>
                  <a:ext uri="{0D108BD9-81ED-4DB2-BD59-A6C34878D82A}">
                    <a16:rowId xmlns:a16="http://schemas.microsoft.com/office/drawing/2014/main" val="1019941098"/>
                  </a:ext>
                </a:extLst>
              </a:tr>
              <a:tr h="370840">
                <a:tc>
                  <a:txBody>
                    <a:bodyPr/>
                    <a:lstStyle/>
                    <a:p>
                      <a:r>
                        <a:rPr lang="en-GB" dirty="0"/>
                        <a:t>y</a:t>
                      </a:r>
                    </a:p>
                  </a:txBody>
                  <a:tcPr/>
                </a:tc>
                <a:extLst>
                  <a:ext uri="{0D108BD9-81ED-4DB2-BD59-A6C34878D82A}">
                    <a16:rowId xmlns:a16="http://schemas.microsoft.com/office/drawing/2014/main" val="2895083663"/>
                  </a:ext>
                </a:extLst>
              </a:tr>
            </a:tbl>
          </a:graphicData>
        </a:graphic>
      </p:graphicFrame>
      <p:sp>
        <p:nvSpPr>
          <p:cNvPr id="8" name="TextBox 7">
            <a:extLst>
              <a:ext uri="{FF2B5EF4-FFF2-40B4-BE49-F238E27FC236}">
                <a16:creationId xmlns:a16="http://schemas.microsoft.com/office/drawing/2014/main" id="{7852F7B1-87C0-4959-8A81-F170C5BE968C}"/>
              </a:ext>
            </a:extLst>
          </p:cNvPr>
          <p:cNvSpPr txBox="1"/>
          <p:nvPr/>
        </p:nvSpPr>
        <p:spPr>
          <a:xfrm>
            <a:off x="4421171" y="1941130"/>
            <a:ext cx="758541" cy="369332"/>
          </a:xfrm>
          <a:prstGeom prst="rect">
            <a:avLst/>
          </a:prstGeom>
          <a:noFill/>
        </p:spPr>
        <p:txBody>
          <a:bodyPr wrap="none" rtlCol="0">
            <a:spAutoFit/>
          </a:bodyPr>
          <a:lstStyle/>
          <a:p>
            <a:r>
              <a:rPr lang="en-GB" dirty="0"/>
              <a:t>UCMF</a:t>
            </a:r>
          </a:p>
        </p:txBody>
      </p:sp>
      <p:sp>
        <p:nvSpPr>
          <p:cNvPr id="9" name="TextBox 8">
            <a:extLst>
              <a:ext uri="{FF2B5EF4-FFF2-40B4-BE49-F238E27FC236}">
                <a16:creationId xmlns:a16="http://schemas.microsoft.com/office/drawing/2014/main" id="{5F882FC6-7492-4391-BDE4-C1C41B5C12AF}"/>
              </a:ext>
            </a:extLst>
          </p:cNvPr>
          <p:cNvSpPr txBox="1"/>
          <p:nvPr/>
        </p:nvSpPr>
        <p:spPr>
          <a:xfrm>
            <a:off x="6267525" y="4990664"/>
            <a:ext cx="620683" cy="369332"/>
          </a:xfrm>
          <a:prstGeom prst="rect">
            <a:avLst/>
          </a:prstGeom>
          <a:noFill/>
        </p:spPr>
        <p:txBody>
          <a:bodyPr wrap="none" rtlCol="0">
            <a:spAutoFit/>
          </a:bodyPr>
          <a:lstStyle/>
          <a:p>
            <a:r>
              <a:rPr lang="en-GB" dirty="0"/>
              <a:t>AMF</a:t>
            </a:r>
          </a:p>
        </p:txBody>
      </p:sp>
      <p:sp>
        <p:nvSpPr>
          <p:cNvPr id="12" name="Title 1">
            <a:extLst>
              <a:ext uri="{FF2B5EF4-FFF2-40B4-BE49-F238E27FC236}">
                <a16:creationId xmlns:a16="http://schemas.microsoft.com/office/drawing/2014/main" id="{11370E58-C9EC-4BAF-BB1D-2A83EF8A0725}"/>
              </a:ext>
            </a:extLst>
          </p:cNvPr>
          <p:cNvSpPr>
            <a:spLocks noGrp="1"/>
          </p:cNvSpPr>
          <p:nvPr>
            <p:ph type="title"/>
          </p:nvPr>
        </p:nvSpPr>
        <p:spPr>
          <a:xfrm>
            <a:off x="570345" y="329242"/>
            <a:ext cx="11399982" cy="1325563"/>
          </a:xfrm>
        </p:spPr>
        <p:txBody>
          <a:bodyPr/>
          <a:lstStyle/>
          <a:p>
            <a:r>
              <a:rPr lang="en-GB" dirty="0"/>
              <a:t>Transition mechanism specified trigger: delete per TAC in AMF</a:t>
            </a:r>
          </a:p>
        </p:txBody>
      </p:sp>
      <p:graphicFrame>
        <p:nvGraphicFramePr>
          <p:cNvPr id="13" name="Table 12">
            <a:extLst>
              <a:ext uri="{FF2B5EF4-FFF2-40B4-BE49-F238E27FC236}">
                <a16:creationId xmlns:a16="http://schemas.microsoft.com/office/drawing/2014/main" id="{DCDF5958-1703-43D1-B8B7-03046D6E1253}"/>
              </a:ext>
            </a:extLst>
          </p:cNvPr>
          <p:cNvGraphicFramePr>
            <a:graphicFrameLocks noGrp="1"/>
          </p:cNvGraphicFramePr>
          <p:nvPr>
            <p:extLst>
              <p:ext uri="{D42A27DB-BD31-4B8C-83A1-F6EECF244321}">
                <p14:modId xmlns:p14="http://schemas.microsoft.com/office/powerpoint/2010/main" val="3362233592"/>
              </p:ext>
            </p:extLst>
          </p:nvPr>
        </p:nvGraphicFramePr>
        <p:xfrm>
          <a:off x="7167418" y="2029012"/>
          <a:ext cx="4802909" cy="202184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0">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r h="370840">
                <a:tc>
                  <a:txBody>
                    <a:bodyPr/>
                    <a:lstStyle/>
                    <a:p>
                      <a:r>
                        <a:rPr lang="en-GB" dirty="0"/>
                        <a:t>c</a:t>
                      </a:r>
                    </a:p>
                  </a:txBody>
                  <a:tcPr/>
                </a:tc>
                <a:tc>
                  <a:txBody>
                    <a:bodyPr/>
                    <a:lstStyle/>
                    <a:p>
                      <a:r>
                        <a:rPr lang="en-GB" dirty="0"/>
                        <a:t>LTE+NR no </a:t>
                      </a:r>
                      <a:r>
                        <a:rPr lang="en-GB" dirty="0" err="1"/>
                        <a:t>mimo</a:t>
                      </a:r>
                      <a:endParaRPr lang="en-GB" dirty="0"/>
                    </a:p>
                  </a:txBody>
                  <a:tcPr/>
                </a:tc>
                <a:extLst>
                  <a:ext uri="{0D108BD9-81ED-4DB2-BD59-A6C34878D82A}">
                    <a16:rowId xmlns:a16="http://schemas.microsoft.com/office/drawing/2014/main" val="2187712233"/>
                  </a:ext>
                </a:extLst>
              </a:tr>
            </a:tbl>
          </a:graphicData>
        </a:graphic>
      </p:graphicFrame>
    </p:spTree>
    <p:extLst>
      <p:ext uri="{BB962C8B-B14F-4D97-AF65-F5344CB8AC3E}">
        <p14:creationId xmlns:p14="http://schemas.microsoft.com/office/powerpoint/2010/main" val="1025163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18B8AC-BB28-4425-8A07-35C2C026787D}"/>
              </a:ext>
            </a:extLst>
          </p:cNvPr>
          <p:cNvSpPr>
            <a:spLocks noGrp="1"/>
          </p:cNvSpPr>
          <p:nvPr>
            <p:ph type="title"/>
          </p:nvPr>
        </p:nvSpPr>
        <p:spPr>
          <a:xfrm>
            <a:off x="570345" y="329242"/>
            <a:ext cx="11184880" cy="1325563"/>
          </a:xfrm>
        </p:spPr>
        <p:txBody>
          <a:bodyPr>
            <a:normAutofit fontScale="90000"/>
          </a:bodyPr>
          <a:lstStyle/>
          <a:p>
            <a:r>
              <a:rPr lang="en-GB" dirty="0"/>
              <a:t>Transition mechanism specified trigger: delete per PLMN assigned ID in AMF and mixed mode allowed</a:t>
            </a:r>
          </a:p>
        </p:txBody>
      </p:sp>
      <p:graphicFrame>
        <p:nvGraphicFramePr>
          <p:cNvPr id="5" name="Table 4">
            <a:extLst>
              <a:ext uri="{FF2B5EF4-FFF2-40B4-BE49-F238E27FC236}">
                <a16:creationId xmlns:a16="http://schemas.microsoft.com/office/drawing/2014/main" id="{52A99FA1-ED55-472A-A8CF-EAE3105E31A2}"/>
              </a:ext>
            </a:extLst>
          </p:cNvPr>
          <p:cNvGraphicFramePr>
            <a:graphicFrameLocks noGrp="1"/>
          </p:cNvGraphicFramePr>
          <p:nvPr>
            <p:extLst>
              <p:ext uri="{D42A27DB-BD31-4B8C-83A1-F6EECF244321}">
                <p14:modId xmlns:p14="http://schemas.microsoft.com/office/powerpoint/2010/main" val="1047576806"/>
              </p:ext>
            </p:extLst>
          </p:nvPr>
        </p:nvGraphicFramePr>
        <p:xfrm>
          <a:off x="255856" y="2495251"/>
          <a:ext cx="3321875" cy="3977640"/>
        </p:xfrm>
        <a:graphic>
          <a:graphicData uri="http://schemas.openxmlformats.org/drawingml/2006/table">
            <a:tbl>
              <a:tblPr firstRow="1" bandRow="1">
                <a:tableStyleId>{5C22544A-7EE6-4342-B048-85BDC9FD1C3A}</a:tableStyleId>
              </a:tblPr>
              <a:tblGrid>
                <a:gridCol w="1818455">
                  <a:extLst>
                    <a:ext uri="{9D8B030D-6E8A-4147-A177-3AD203B41FA5}">
                      <a16:colId xmlns:a16="http://schemas.microsoft.com/office/drawing/2014/main" val="578923239"/>
                    </a:ext>
                  </a:extLst>
                </a:gridCol>
                <a:gridCol w="751710">
                  <a:extLst>
                    <a:ext uri="{9D8B030D-6E8A-4147-A177-3AD203B41FA5}">
                      <a16:colId xmlns:a16="http://schemas.microsoft.com/office/drawing/2014/main" val="2224895185"/>
                    </a:ext>
                  </a:extLst>
                </a:gridCol>
                <a:gridCol w="751710">
                  <a:extLst>
                    <a:ext uri="{9D8B030D-6E8A-4147-A177-3AD203B41FA5}">
                      <a16:colId xmlns:a16="http://schemas.microsoft.com/office/drawing/2014/main" val="3690920589"/>
                    </a:ext>
                  </a:extLst>
                </a:gridCol>
              </a:tblGrid>
              <a:tr h="0">
                <a:tc>
                  <a:txBody>
                    <a:bodyPr/>
                    <a:lstStyle/>
                    <a:p>
                      <a:r>
                        <a:rPr lang="en-GB" dirty="0"/>
                        <a:t>PLMN assigned IDs</a:t>
                      </a:r>
                    </a:p>
                  </a:txBody>
                  <a:tcPr/>
                </a:tc>
                <a:tc>
                  <a:txBody>
                    <a:bodyPr/>
                    <a:lstStyle/>
                    <a:p>
                      <a:r>
                        <a:rPr lang="en-GB" dirty="0"/>
                        <a:t>TACs</a:t>
                      </a:r>
                    </a:p>
                  </a:txBody>
                  <a:tcPr/>
                </a:tc>
                <a:tc>
                  <a:txBody>
                    <a:bodyPr/>
                    <a:lstStyle/>
                    <a:p>
                      <a:r>
                        <a:rPr lang="en-GB" dirty="0"/>
                        <a:t>Quar.</a:t>
                      </a:r>
                    </a:p>
                  </a:txBody>
                  <a:tcPr/>
                </a:tc>
                <a:extLst>
                  <a:ext uri="{0D108BD9-81ED-4DB2-BD59-A6C34878D82A}">
                    <a16:rowId xmlns:a16="http://schemas.microsoft.com/office/drawing/2014/main" val="1405765768"/>
                  </a:ext>
                </a:extLst>
              </a:tr>
              <a:tr h="370840">
                <a:tc>
                  <a:txBody>
                    <a:bodyPr/>
                    <a:lstStyle/>
                    <a:p>
                      <a:r>
                        <a:rPr lang="en-GB" dirty="0"/>
                        <a:t>1</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3545683731"/>
                  </a:ext>
                </a:extLst>
              </a:tr>
              <a:tr h="370840">
                <a:tc>
                  <a:txBody>
                    <a:bodyPr/>
                    <a:lstStyle/>
                    <a:p>
                      <a:r>
                        <a:rPr lang="en-GB" dirty="0"/>
                        <a:t>2</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1188594080"/>
                  </a:ext>
                </a:extLst>
              </a:tr>
              <a:tr h="370840">
                <a:tc>
                  <a:txBody>
                    <a:bodyPr/>
                    <a:lstStyle/>
                    <a:p>
                      <a:r>
                        <a:rPr lang="en-GB" dirty="0"/>
                        <a:t>3</a:t>
                      </a:r>
                    </a:p>
                  </a:txBody>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3559449650"/>
                  </a:ext>
                </a:extLst>
              </a:tr>
              <a:tr h="370840">
                <a:tc>
                  <a:txBody>
                    <a:bodyPr/>
                    <a:lstStyle/>
                    <a:p>
                      <a:r>
                        <a:rPr lang="en-GB" dirty="0"/>
                        <a:t>4</a:t>
                      </a:r>
                    </a:p>
                  </a:txBody>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2657165878"/>
                  </a:ext>
                </a:extLst>
              </a:tr>
              <a:tr h="370840">
                <a:tc>
                  <a:txBody>
                    <a:bodyPr/>
                    <a:lstStyle/>
                    <a:p>
                      <a:r>
                        <a:rPr lang="en-GB" dirty="0"/>
                        <a:t>5</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2889877900"/>
                  </a:ext>
                </a:extLst>
              </a:tr>
              <a:tr h="370840">
                <a:tc>
                  <a:txBody>
                    <a:bodyPr/>
                    <a:lstStyle/>
                    <a:p>
                      <a:r>
                        <a:rPr lang="en-GB" dirty="0"/>
                        <a:t>6</a:t>
                      </a:r>
                    </a:p>
                  </a:txBody>
                  <a:tcPr>
                    <a:solidFill>
                      <a:srgbClr val="00B050"/>
                    </a:solidFill>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2187712233"/>
                  </a:ext>
                </a:extLst>
              </a:tr>
              <a:tr h="370840">
                <a:tc>
                  <a:txBody>
                    <a:bodyPr/>
                    <a:lstStyle/>
                    <a:p>
                      <a:r>
                        <a:rPr lang="en-GB" dirty="0"/>
                        <a:t>7</a:t>
                      </a:r>
                    </a:p>
                  </a:txBody>
                  <a:tcPr>
                    <a:solidFill>
                      <a:srgbClr val="00B050"/>
                    </a:solidFill>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3397515070"/>
                  </a:ext>
                </a:extLst>
              </a:tr>
              <a:tr h="370840">
                <a:tc>
                  <a:txBody>
                    <a:bodyPr/>
                    <a:lstStyle/>
                    <a:p>
                      <a:r>
                        <a:rPr lang="en-GB" dirty="0"/>
                        <a:t>8</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4097273912"/>
                  </a:ext>
                </a:extLst>
              </a:tr>
              <a:tr h="370840">
                <a:tc>
                  <a:txBody>
                    <a:bodyPr/>
                    <a:lstStyle/>
                    <a:p>
                      <a:r>
                        <a:rPr lang="en-GB" dirty="0"/>
                        <a:t>9</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4239110106"/>
                  </a:ext>
                </a:extLst>
              </a:tr>
            </a:tbl>
          </a:graphicData>
        </a:graphic>
      </p:graphicFrame>
      <p:sp>
        <p:nvSpPr>
          <p:cNvPr id="7" name="TextBox 6">
            <a:extLst>
              <a:ext uri="{FF2B5EF4-FFF2-40B4-BE49-F238E27FC236}">
                <a16:creationId xmlns:a16="http://schemas.microsoft.com/office/drawing/2014/main" id="{CDD30F34-DA80-4011-BF2B-4C85190A67E3}"/>
              </a:ext>
            </a:extLst>
          </p:cNvPr>
          <p:cNvSpPr txBox="1"/>
          <p:nvPr/>
        </p:nvSpPr>
        <p:spPr>
          <a:xfrm>
            <a:off x="570345" y="1401172"/>
            <a:ext cx="11641057" cy="1477328"/>
          </a:xfrm>
          <a:prstGeom prst="rect">
            <a:avLst/>
          </a:prstGeom>
          <a:noFill/>
        </p:spPr>
        <p:txBody>
          <a:bodyPr wrap="square" rtlCol="0">
            <a:spAutoFit/>
          </a:bodyPr>
          <a:lstStyle/>
          <a:p>
            <a:pPr marL="285750" indent="-285750">
              <a:buFont typeface="Arial" panose="020B0604020202020204" pitchFamily="34" charset="0"/>
              <a:buChar char="•"/>
            </a:pPr>
            <a:r>
              <a:rPr lang="en-GB" dirty="0"/>
              <a:t>The PLMN assigned IDs need to be quarantined but never deleted in UCMF</a:t>
            </a:r>
          </a:p>
          <a:p>
            <a:pPr marL="285750" indent="-285750">
              <a:buFont typeface="Arial" panose="020B0604020202020204" pitchFamily="34" charset="0"/>
              <a:buChar char="•"/>
            </a:pPr>
            <a:r>
              <a:rPr lang="en-GB" dirty="0"/>
              <a:t>The PLMN assigned IDs can only be associated to a single TAC (no sharing allowed )</a:t>
            </a:r>
          </a:p>
          <a:p>
            <a:pPr marL="285750" indent="-285750">
              <a:buFont typeface="Arial" panose="020B0604020202020204" pitchFamily="34" charset="0"/>
              <a:buChar char="•"/>
            </a:pPr>
            <a:r>
              <a:rPr lang="en-GB" dirty="0"/>
              <a:t>It is not possible to know which PLMN assigned Id corresponds to the no MIMO config. As the operator has no clue on what the missing configurations are: so the UCMF indicates a list including all the P-RACS IDS for TACs X, Y to AMF</a:t>
            </a:r>
          </a:p>
          <a:p>
            <a:pPr marL="285750" indent="-285750">
              <a:buFont typeface="Arial" panose="020B0604020202020204" pitchFamily="34" charset="0"/>
              <a:buChar char="•"/>
            </a:pPr>
            <a:endParaRPr lang="en-GB" dirty="0"/>
          </a:p>
        </p:txBody>
      </p:sp>
      <p:graphicFrame>
        <p:nvGraphicFramePr>
          <p:cNvPr id="6" name="Table 5">
            <a:extLst>
              <a:ext uri="{FF2B5EF4-FFF2-40B4-BE49-F238E27FC236}">
                <a16:creationId xmlns:a16="http://schemas.microsoft.com/office/drawing/2014/main" id="{B89E29D9-47B3-49A2-B2B0-7D4663709AC3}"/>
              </a:ext>
            </a:extLst>
          </p:cNvPr>
          <p:cNvGraphicFramePr>
            <a:graphicFrameLocks noGrp="1"/>
          </p:cNvGraphicFramePr>
          <p:nvPr>
            <p:extLst>
              <p:ext uri="{D42A27DB-BD31-4B8C-83A1-F6EECF244321}">
                <p14:modId xmlns:p14="http://schemas.microsoft.com/office/powerpoint/2010/main" val="2874710979"/>
              </p:ext>
            </p:extLst>
          </p:nvPr>
        </p:nvGraphicFramePr>
        <p:xfrm>
          <a:off x="3925406" y="2495251"/>
          <a:ext cx="2697682" cy="2869142"/>
        </p:xfrm>
        <a:graphic>
          <a:graphicData uri="http://schemas.openxmlformats.org/drawingml/2006/table">
            <a:tbl>
              <a:tblPr firstRow="1" bandRow="1">
                <a:tableStyleId>{5C22544A-7EE6-4342-B048-85BDC9FD1C3A}</a:tableStyleId>
              </a:tblPr>
              <a:tblGrid>
                <a:gridCol w="1666640">
                  <a:extLst>
                    <a:ext uri="{9D8B030D-6E8A-4147-A177-3AD203B41FA5}">
                      <a16:colId xmlns:a16="http://schemas.microsoft.com/office/drawing/2014/main" val="578923239"/>
                    </a:ext>
                  </a:extLst>
                </a:gridCol>
                <a:gridCol w="515521">
                  <a:extLst>
                    <a:ext uri="{9D8B030D-6E8A-4147-A177-3AD203B41FA5}">
                      <a16:colId xmlns:a16="http://schemas.microsoft.com/office/drawing/2014/main" val="2224895185"/>
                    </a:ext>
                  </a:extLst>
                </a:gridCol>
                <a:gridCol w="515521">
                  <a:extLst>
                    <a:ext uri="{9D8B030D-6E8A-4147-A177-3AD203B41FA5}">
                      <a16:colId xmlns:a16="http://schemas.microsoft.com/office/drawing/2014/main" val="289475317"/>
                    </a:ext>
                  </a:extLst>
                </a:gridCol>
              </a:tblGrid>
              <a:tr h="0">
                <a:tc>
                  <a:txBody>
                    <a:bodyPr/>
                    <a:lstStyle/>
                    <a:p>
                      <a:r>
                        <a:rPr lang="en-GB" dirty="0"/>
                        <a:t>PLMN assigned IDs</a:t>
                      </a:r>
                    </a:p>
                  </a:txBody>
                  <a:tcPr/>
                </a:tc>
                <a:tc>
                  <a:txBody>
                    <a:bodyPr/>
                    <a:lstStyle/>
                    <a:p>
                      <a:r>
                        <a:rPr lang="en-GB" dirty="0"/>
                        <a:t>TACs</a:t>
                      </a:r>
                    </a:p>
                  </a:txBody>
                  <a:tcPr/>
                </a:tc>
                <a:tc>
                  <a:txBody>
                    <a:bodyPr/>
                    <a:lstStyle/>
                    <a:p>
                      <a:r>
                        <a:rPr lang="en-GB" dirty="0"/>
                        <a:t>Quar.</a:t>
                      </a:r>
                    </a:p>
                  </a:txBody>
                  <a:tcPr/>
                </a:tc>
                <a:extLst>
                  <a:ext uri="{0D108BD9-81ED-4DB2-BD59-A6C34878D82A}">
                    <a16:rowId xmlns:a16="http://schemas.microsoft.com/office/drawing/2014/main" val="1405765768"/>
                  </a:ext>
                </a:extLst>
              </a:tr>
              <a:tr h="370840">
                <a:tc>
                  <a:txBody>
                    <a:bodyPr/>
                    <a:lstStyle/>
                    <a:p>
                      <a:r>
                        <a:rPr lang="en-GB" dirty="0"/>
                        <a:t>10</a:t>
                      </a:r>
                    </a:p>
                  </a:txBody>
                  <a:tcPr/>
                </a:tc>
                <a:tc>
                  <a:txBody>
                    <a:bodyPr/>
                    <a:lstStyle/>
                    <a:p>
                      <a:r>
                        <a:rPr lang="en-GB" dirty="0"/>
                        <a:t>x</a:t>
                      </a:r>
                    </a:p>
                  </a:txBody>
                  <a:tcPr/>
                </a:tc>
                <a:tc>
                  <a:txBody>
                    <a:bodyPr/>
                    <a:lstStyle/>
                    <a:p>
                      <a:endParaRPr lang="en-GB" dirty="0"/>
                    </a:p>
                  </a:txBody>
                  <a:tcPr>
                    <a:solidFill>
                      <a:srgbClr val="FF0000"/>
                    </a:solidFill>
                  </a:tcPr>
                </a:tc>
                <a:extLst>
                  <a:ext uri="{0D108BD9-81ED-4DB2-BD59-A6C34878D82A}">
                    <a16:rowId xmlns:a16="http://schemas.microsoft.com/office/drawing/2014/main" val="681424538"/>
                  </a:ext>
                </a:extLst>
              </a:tr>
              <a:tr h="370840">
                <a:tc>
                  <a:txBody>
                    <a:bodyPr/>
                    <a:lstStyle/>
                    <a:p>
                      <a:r>
                        <a:rPr lang="en-GB" dirty="0"/>
                        <a:t>11</a:t>
                      </a:r>
                    </a:p>
                  </a:txBody>
                  <a:tcPr/>
                </a:tc>
                <a:tc>
                  <a:txBody>
                    <a:bodyPr/>
                    <a:lstStyle/>
                    <a:p>
                      <a:r>
                        <a:rPr lang="en-GB" dirty="0"/>
                        <a:t>y</a:t>
                      </a:r>
                    </a:p>
                  </a:txBody>
                  <a:tcPr/>
                </a:tc>
                <a:tc>
                  <a:txBody>
                    <a:bodyPr/>
                    <a:lstStyle/>
                    <a:p>
                      <a:endParaRPr lang="en-GB" dirty="0"/>
                    </a:p>
                  </a:txBody>
                  <a:tcPr>
                    <a:solidFill>
                      <a:srgbClr val="FF0000"/>
                    </a:solidFill>
                  </a:tcPr>
                </a:tc>
                <a:extLst>
                  <a:ext uri="{0D108BD9-81ED-4DB2-BD59-A6C34878D82A}">
                    <a16:rowId xmlns:a16="http://schemas.microsoft.com/office/drawing/2014/main" val="3545683731"/>
                  </a:ext>
                </a:extLst>
              </a:tr>
              <a:tr h="367011">
                <a:tc>
                  <a:txBody>
                    <a:bodyPr/>
                    <a:lstStyle/>
                    <a:p>
                      <a:r>
                        <a:rPr lang="en-GB" dirty="0"/>
                        <a:t>12</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1188594080"/>
                  </a:ext>
                </a:extLst>
              </a:tr>
              <a:tr h="378691">
                <a:tc>
                  <a:txBody>
                    <a:bodyPr/>
                    <a:lstStyle/>
                    <a:p>
                      <a:r>
                        <a:rPr lang="en-GB" dirty="0"/>
                        <a:t>13</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3559449650"/>
                  </a:ext>
                </a:extLst>
              </a:tr>
              <a:tr h="370840">
                <a:tc>
                  <a:txBody>
                    <a:bodyPr/>
                    <a:lstStyle/>
                    <a:p>
                      <a:r>
                        <a:rPr lang="en-GB" dirty="0"/>
                        <a:t>14</a:t>
                      </a:r>
                    </a:p>
                  </a:txBody>
                  <a:tcPr/>
                </a:tc>
                <a:tc>
                  <a:txBody>
                    <a:bodyPr/>
                    <a:lstStyle/>
                    <a:p>
                      <a:r>
                        <a:rPr lang="en-GB" dirty="0"/>
                        <a:t>w</a:t>
                      </a:r>
                    </a:p>
                  </a:txBody>
                  <a:tcPr/>
                </a:tc>
                <a:tc>
                  <a:txBody>
                    <a:bodyPr/>
                    <a:lstStyle/>
                    <a:p>
                      <a:endParaRPr lang="en-GB" dirty="0"/>
                    </a:p>
                  </a:txBody>
                  <a:tcPr/>
                </a:tc>
                <a:extLst>
                  <a:ext uri="{0D108BD9-81ED-4DB2-BD59-A6C34878D82A}">
                    <a16:rowId xmlns:a16="http://schemas.microsoft.com/office/drawing/2014/main" val="2187712233"/>
                  </a:ext>
                </a:extLst>
              </a:tr>
              <a:tr h="370840">
                <a:tc>
                  <a:txBody>
                    <a:bodyPr/>
                    <a:lstStyle/>
                    <a:p>
                      <a:r>
                        <a:rPr lang="en-GB" dirty="0"/>
                        <a:t>15</a:t>
                      </a:r>
                    </a:p>
                  </a:txBody>
                  <a:tcPr/>
                </a:tc>
                <a:tc>
                  <a:txBody>
                    <a:bodyPr/>
                    <a:lstStyle/>
                    <a:p>
                      <a:r>
                        <a:rPr lang="en-GB" dirty="0"/>
                        <a:t>z</a:t>
                      </a:r>
                    </a:p>
                  </a:txBody>
                  <a:tcPr/>
                </a:tc>
                <a:tc>
                  <a:txBody>
                    <a:bodyPr/>
                    <a:lstStyle/>
                    <a:p>
                      <a:endParaRPr lang="en-GB" dirty="0"/>
                    </a:p>
                  </a:txBody>
                  <a:tcPr/>
                </a:tc>
                <a:extLst>
                  <a:ext uri="{0D108BD9-81ED-4DB2-BD59-A6C34878D82A}">
                    <a16:rowId xmlns:a16="http://schemas.microsoft.com/office/drawing/2014/main" val="3397515070"/>
                  </a:ext>
                </a:extLst>
              </a:tr>
            </a:tbl>
          </a:graphicData>
        </a:graphic>
      </p:graphicFrame>
      <p:graphicFrame>
        <p:nvGraphicFramePr>
          <p:cNvPr id="8" name="Table 7">
            <a:extLst>
              <a:ext uri="{FF2B5EF4-FFF2-40B4-BE49-F238E27FC236}">
                <a16:creationId xmlns:a16="http://schemas.microsoft.com/office/drawing/2014/main" id="{839D5F71-2A5B-4828-A566-2DB92A13972D}"/>
              </a:ext>
            </a:extLst>
          </p:cNvPr>
          <p:cNvGraphicFramePr>
            <a:graphicFrameLocks noGrp="1"/>
          </p:cNvGraphicFramePr>
          <p:nvPr>
            <p:extLst>
              <p:ext uri="{D42A27DB-BD31-4B8C-83A1-F6EECF244321}">
                <p14:modId xmlns:p14="http://schemas.microsoft.com/office/powerpoint/2010/main" val="394545726"/>
              </p:ext>
            </p:extLst>
          </p:nvPr>
        </p:nvGraphicFramePr>
        <p:xfrm>
          <a:off x="7318438" y="2495251"/>
          <a:ext cx="4802909" cy="138176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578923239"/>
                    </a:ext>
                  </a:extLst>
                </a:gridCol>
                <a:gridCol w="1047725">
                  <a:extLst>
                    <a:ext uri="{9D8B030D-6E8A-4147-A177-3AD203B41FA5}">
                      <a16:colId xmlns:a16="http://schemas.microsoft.com/office/drawing/2014/main" val="2575502928"/>
                    </a:ext>
                  </a:extLst>
                </a:gridCol>
              </a:tblGrid>
              <a:tr h="0">
                <a:tc>
                  <a:txBody>
                    <a:bodyPr/>
                    <a:lstStyle/>
                    <a:p>
                      <a:r>
                        <a:rPr lang="en-GB" dirty="0"/>
                        <a:t>MANU assigned IDs Vendor ID =10</a:t>
                      </a:r>
                    </a:p>
                    <a:p>
                      <a:r>
                        <a:rPr lang="en-GB" dirty="0"/>
                        <a:t>TAC values </a:t>
                      </a:r>
                      <a:r>
                        <a:rPr lang="en-GB" dirty="0" err="1"/>
                        <a:t>x,y</a:t>
                      </a:r>
                      <a:endParaRPr lang="en-GB" dirty="0"/>
                    </a:p>
                  </a:txBody>
                  <a:tcPr/>
                </a:tc>
                <a:tc>
                  <a:txBody>
                    <a:bodyPr/>
                    <a:lstStyle/>
                    <a:p>
                      <a:r>
                        <a:rPr lang="en-GB" dirty="0"/>
                        <a:t>Radio config</a:t>
                      </a:r>
                    </a:p>
                  </a:txBody>
                  <a:tcPr/>
                </a:tc>
                <a:extLst>
                  <a:ext uri="{0D108BD9-81ED-4DB2-BD59-A6C34878D82A}">
                    <a16:rowId xmlns:a16="http://schemas.microsoft.com/office/drawing/2014/main" val="1405765768"/>
                  </a:ext>
                </a:extLst>
              </a:tr>
              <a:tr h="370840">
                <a:tc>
                  <a:txBody>
                    <a:bodyPr/>
                    <a:lstStyle/>
                    <a:p>
                      <a:r>
                        <a:rPr lang="en-GB" dirty="0"/>
                        <a:t>a</a:t>
                      </a:r>
                    </a:p>
                  </a:txBody>
                  <a:tcPr/>
                </a:tc>
                <a:tc>
                  <a:txBody>
                    <a:bodyPr/>
                    <a:lstStyle/>
                    <a:p>
                      <a:r>
                        <a:rPr lang="en-GB" dirty="0"/>
                        <a:t>LTE</a:t>
                      </a:r>
                    </a:p>
                  </a:txBody>
                  <a:tcPr/>
                </a:tc>
                <a:extLst>
                  <a:ext uri="{0D108BD9-81ED-4DB2-BD59-A6C34878D82A}">
                    <a16:rowId xmlns:a16="http://schemas.microsoft.com/office/drawing/2014/main" val="3545683731"/>
                  </a:ext>
                </a:extLst>
              </a:tr>
              <a:tr h="370840">
                <a:tc>
                  <a:txBody>
                    <a:bodyPr/>
                    <a:lstStyle/>
                    <a:p>
                      <a:r>
                        <a:rPr lang="en-GB" dirty="0"/>
                        <a:t>b</a:t>
                      </a:r>
                    </a:p>
                  </a:txBody>
                  <a:tcPr/>
                </a:tc>
                <a:tc>
                  <a:txBody>
                    <a:bodyPr/>
                    <a:lstStyle/>
                    <a:p>
                      <a:r>
                        <a:rPr lang="en-GB" dirty="0"/>
                        <a:t>LTE+NR</a:t>
                      </a:r>
                    </a:p>
                  </a:txBody>
                  <a:tcPr/>
                </a:tc>
                <a:extLst>
                  <a:ext uri="{0D108BD9-81ED-4DB2-BD59-A6C34878D82A}">
                    <a16:rowId xmlns:a16="http://schemas.microsoft.com/office/drawing/2014/main" val="3559449650"/>
                  </a:ext>
                </a:extLst>
              </a:tr>
            </a:tbl>
          </a:graphicData>
        </a:graphic>
      </p:graphicFrame>
      <p:graphicFrame>
        <p:nvGraphicFramePr>
          <p:cNvPr id="3" name="Table 2">
            <a:extLst>
              <a:ext uri="{FF2B5EF4-FFF2-40B4-BE49-F238E27FC236}">
                <a16:creationId xmlns:a16="http://schemas.microsoft.com/office/drawing/2014/main" id="{4B91098F-4F97-49CD-A59C-053CD5B255BE}"/>
              </a:ext>
            </a:extLst>
          </p:cNvPr>
          <p:cNvGraphicFramePr>
            <a:graphicFrameLocks noGrp="1"/>
          </p:cNvGraphicFramePr>
          <p:nvPr>
            <p:extLst>
              <p:ext uri="{D42A27DB-BD31-4B8C-83A1-F6EECF244321}">
                <p14:modId xmlns:p14="http://schemas.microsoft.com/office/powerpoint/2010/main" val="3423036540"/>
              </p:ext>
            </p:extLst>
          </p:nvPr>
        </p:nvGraphicFramePr>
        <p:xfrm>
          <a:off x="7318438" y="3972579"/>
          <a:ext cx="4802909" cy="1463040"/>
        </p:xfrm>
        <a:graphic>
          <a:graphicData uri="http://schemas.openxmlformats.org/drawingml/2006/table">
            <a:tbl>
              <a:tblPr firstRow="1" bandRow="1">
                <a:tableStyleId>{5C22544A-7EE6-4342-B048-85BDC9FD1C3A}</a:tableStyleId>
              </a:tblPr>
              <a:tblGrid>
                <a:gridCol w="3755184">
                  <a:extLst>
                    <a:ext uri="{9D8B030D-6E8A-4147-A177-3AD203B41FA5}">
                      <a16:colId xmlns:a16="http://schemas.microsoft.com/office/drawing/2014/main" val="1238243567"/>
                    </a:ext>
                  </a:extLst>
                </a:gridCol>
                <a:gridCol w="1047725">
                  <a:extLst>
                    <a:ext uri="{9D8B030D-6E8A-4147-A177-3AD203B41FA5}">
                      <a16:colId xmlns:a16="http://schemas.microsoft.com/office/drawing/2014/main" val="942566194"/>
                    </a:ext>
                  </a:extLst>
                </a:gridCol>
              </a:tblGrid>
              <a:tr h="370840">
                <a:tc>
                  <a:txBody>
                    <a:bodyPr/>
                    <a:lstStyle/>
                    <a:p>
                      <a:r>
                        <a:rPr lang="en-GB" dirty="0"/>
                        <a:t>NOT ASSIGNED (i.e. not in Manufactures assigned IDs DB): In general there is no notion of which and how many such configs could possibly be either!</a:t>
                      </a:r>
                    </a:p>
                  </a:txBody>
                  <a:tcPr>
                    <a:solidFill>
                      <a:srgbClr val="00B050"/>
                    </a:solidFill>
                  </a:tcPr>
                </a:tc>
                <a:tc>
                  <a:txBody>
                    <a:bodyPr/>
                    <a:lstStyle/>
                    <a:p>
                      <a:r>
                        <a:rPr lang="en-GB" dirty="0"/>
                        <a:t>LTE+NR no </a:t>
                      </a:r>
                      <a:r>
                        <a:rPr lang="en-GB" dirty="0" err="1"/>
                        <a:t>mimo</a:t>
                      </a:r>
                      <a:endParaRPr lang="en-GB" dirty="0"/>
                    </a:p>
                  </a:txBody>
                  <a:tcPr>
                    <a:solidFill>
                      <a:srgbClr val="00B050"/>
                    </a:solidFill>
                  </a:tcPr>
                </a:tc>
                <a:extLst>
                  <a:ext uri="{0D108BD9-81ED-4DB2-BD59-A6C34878D82A}">
                    <a16:rowId xmlns:a16="http://schemas.microsoft.com/office/drawing/2014/main" val="2872076214"/>
                  </a:ext>
                </a:extLst>
              </a:tr>
            </a:tbl>
          </a:graphicData>
        </a:graphic>
      </p:graphicFrame>
      <p:sp>
        <p:nvSpPr>
          <p:cNvPr id="4" name="TextBox 3">
            <a:extLst>
              <a:ext uri="{FF2B5EF4-FFF2-40B4-BE49-F238E27FC236}">
                <a16:creationId xmlns:a16="http://schemas.microsoft.com/office/drawing/2014/main" id="{4AD6043E-E558-4D72-9C78-3F0F024EA528}"/>
              </a:ext>
            </a:extLst>
          </p:cNvPr>
          <p:cNvSpPr txBox="1"/>
          <p:nvPr/>
        </p:nvSpPr>
        <p:spPr>
          <a:xfrm>
            <a:off x="3925405" y="6050766"/>
            <a:ext cx="8195941" cy="646331"/>
          </a:xfrm>
          <a:prstGeom prst="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en-GB" dirty="0"/>
              <a:t>Problem: the quarantined IDs cannot be reassigned and need to be ported if the UCMF changes (vendor swap) or the assignment algorithm changes</a:t>
            </a:r>
          </a:p>
        </p:txBody>
      </p:sp>
      <p:sp>
        <p:nvSpPr>
          <p:cNvPr id="9" name="TextBox 8">
            <a:extLst>
              <a:ext uri="{FF2B5EF4-FFF2-40B4-BE49-F238E27FC236}">
                <a16:creationId xmlns:a16="http://schemas.microsoft.com/office/drawing/2014/main" id="{78274B4C-B92A-4714-99AE-1BA40E296AD8}"/>
              </a:ext>
            </a:extLst>
          </p:cNvPr>
          <p:cNvSpPr txBox="1"/>
          <p:nvPr/>
        </p:nvSpPr>
        <p:spPr>
          <a:xfrm>
            <a:off x="3925406" y="5581083"/>
            <a:ext cx="2537453" cy="261610"/>
          </a:xfrm>
          <a:prstGeom prst="rect">
            <a:avLst/>
          </a:prstGeom>
          <a:solidFill>
            <a:srgbClr val="00B050"/>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wrap="square" rtlCol="0">
            <a:spAutoFit/>
          </a:bodyPr>
          <a:lstStyle/>
          <a:p>
            <a:r>
              <a:rPr lang="en-GB" sz="1100" dirty="0"/>
              <a:t>Serving LTE+NR no MIMO Radio config</a:t>
            </a:r>
          </a:p>
        </p:txBody>
      </p:sp>
      <p:cxnSp>
        <p:nvCxnSpPr>
          <p:cNvPr id="12" name="Straight Arrow Connector 11">
            <a:extLst>
              <a:ext uri="{FF2B5EF4-FFF2-40B4-BE49-F238E27FC236}">
                <a16:creationId xmlns:a16="http://schemas.microsoft.com/office/drawing/2014/main" id="{5E01834A-07CE-4D8D-AC04-4C1D7646588C}"/>
              </a:ext>
            </a:extLst>
          </p:cNvPr>
          <p:cNvCxnSpPr>
            <a:cxnSpLocks/>
            <a:stCxn id="9" idx="1"/>
          </p:cNvCxnSpPr>
          <p:nvPr/>
        </p:nvCxnSpPr>
        <p:spPr>
          <a:xfrm flipH="1" flipV="1">
            <a:off x="2145108" y="5619552"/>
            <a:ext cx="1780298" cy="923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95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TotalTime>
  <Words>1940</Words>
  <Application>Microsoft Office PowerPoint</Application>
  <PresentationFormat>Widescreen</PresentationFormat>
  <Paragraphs>313</Paragraphs>
  <Slides>12</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RACS: Way forward</vt:lpstr>
      <vt:lpstr>PLMNs Modes of operation</vt:lpstr>
      <vt:lpstr>Transition mechanism trigger and Modes of operation</vt:lpstr>
      <vt:lpstr>Transition mechanism trigger comments</vt:lpstr>
      <vt:lpstr>Transition mechanism trigger unspecified?</vt:lpstr>
      <vt:lpstr>Transition mechanism specified trigger: delete per TAC in AMF</vt:lpstr>
      <vt:lpstr>Transition mechanism specified trigger: delete per TAC in AMF</vt:lpstr>
      <vt:lpstr>Transition mechanism specified trigger: delete per TAC in AMF</vt:lpstr>
      <vt:lpstr>Transition mechanism specified trigger: delete per PLMN assigned ID in AMF and mixed mode allowed</vt:lpstr>
      <vt:lpstr>Transition mechanism specified trigger: delete per PLMN assigned ID in AMF and mixed mode allowed</vt:lpstr>
      <vt:lpstr>Conclusions</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RACS: Way forward</dc:title>
  <dc:creator>Casati, Alessio (Nokia - GB)</dc:creator>
  <cp:lastModifiedBy>MCC Changes</cp:lastModifiedBy>
  <cp:revision>23</cp:revision>
  <dcterms:created xsi:type="dcterms:W3CDTF">2019-11-14T09:16:26Z</dcterms:created>
  <dcterms:modified xsi:type="dcterms:W3CDTF">2019-11-14T16:06:31Z</dcterms:modified>
</cp:coreProperties>
</file>